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0" r:id="rId2"/>
    <p:sldId id="693" r:id="rId3"/>
    <p:sldId id="263" r:id="rId4"/>
    <p:sldId id="261" r:id="rId5"/>
    <p:sldId id="688" r:id="rId6"/>
    <p:sldId id="262" r:id="rId7"/>
    <p:sldId id="687" r:id="rId8"/>
    <p:sldId id="689" r:id="rId9"/>
    <p:sldId id="694" r:id="rId10"/>
    <p:sldId id="695" r:id="rId11"/>
    <p:sldId id="696" r:id="rId12"/>
    <p:sldId id="697" r:id="rId13"/>
    <p:sldId id="698" r:id="rId14"/>
    <p:sldId id="699" r:id="rId15"/>
    <p:sldId id="700" r:id="rId16"/>
    <p:sldId id="690" r:id="rId17"/>
    <p:sldId id="691" r:id="rId18"/>
    <p:sldId id="701" r:id="rId19"/>
    <p:sldId id="702" r:id="rId20"/>
    <p:sldId id="703" r:id="rId21"/>
    <p:sldId id="704" r:id="rId22"/>
    <p:sldId id="692" r:id="rId23"/>
    <p:sldId id="303" r:id="rId24"/>
    <p:sldId id="672" r:id="rId25"/>
    <p:sldId id="306" r:id="rId26"/>
    <p:sldId id="275" r:id="rId27"/>
    <p:sldId id="280" r:id="rId28"/>
    <p:sldId id="283" r:id="rId29"/>
    <p:sldId id="284" r:id="rId30"/>
    <p:sldId id="685" r:id="rId31"/>
    <p:sldId id="684" r:id="rId32"/>
    <p:sldId id="279" r:id="rId33"/>
    <p:sldId id="705" r:id="rId34"/>
    <p:sldId id="686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02"/>
    <a:srgbClr val="FBD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1" autoAdjust="0"/>
    <p:restoredTop sz="86412" autoAdjust="0"/>
  </p:normalViewPr>
  <p:slideViewPr>
    <p:cSldViewPr snapToGrid="0" showGuides="1">
      <p:cViewPr varScale="1">
        <p:scale>
          <a:sx n="112" d="100"/>
          <a:sy n="112" d="100"/>
        </p:scale>
        <p:origin x="222" y="108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18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51D0F-A746-4A26-93BC-51ABF95CB5A5}" type="datetimeFigureOut">
              <a:rPr lang="it-IT" smtClean="0"/>
              <a:t>22/07/2019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3BDF6-78F6-4446-9687-F5EFD307B7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60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BDF6-78F6-4446-9687-F5EFD307B73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30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3BDF6-78F6-4446-9687-F5EFD307B73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70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3525" y="892175"/>
            <a:ext cx="11677650" cy="798513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3525" y="1825625"/>
            <a:ext cx="1167765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7" name="Immagin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9197975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25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2"/>
          <p:cNvSpPr>
            <a:spLocks noChangeArrowheads="1"/>
          </p:cNvSpPr>
          <p:nvPr userDrawn="1"/>
        </p:nvSpPr>
        <p:spPr bwMode="auto">
          <a:xfrm>
            <a:off x="0" y="617538"/>
            <a:ext cx="12192000" cy="6102349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6" name="Rettangolo 15"/>
          <p:cNvSpPr/>
          <p:nvPr userDrawn="1"/>
        </p:nvSpPr>
        <p:spPr bwMode="auto">
          <a:xfrm>
            <a:off x="5046663" y="1508125"/>
            <a:ext cx="6716712" cy="4008438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r="8100000" algn="tr" rotWithShape="0">
              <a:prstClr val="black">
                <a:alpha val="19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63525" y="6354763"/>
            <a:ext cx="2743200" cy="365125"/>
          </a:xfrm>
        </p:spPr>
        <p:txBody>
          <a:bodyPr/>
          <a:lstStyle/>
          <a:p>
            <a:fld id="{3C425291-048B-4B77-9A6A-EDD108428535}" type="datetimeFigureOut">
              <a:rPr lang="it-IT" smtClean="0"/>
              <a:t>22/07/2019</a:t>
            </a:fld>
            <a:endParaRPr lang="it-IT"/>
          </a:p>
        </p:txBody>
      </p:sp>
      <p:pic>
        <p:nvPicPr>
          <p:cNvPr id="12" name="Immagin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 userDrawn="1"/>
        </p:nvSpPr>
        <p:spPr bwMode="auto">
          <a:xfrm>
            <a:off x="0" y="687387"/>
            <a:ext cx="4783137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10" name="Rettangolo 11"/>
          <p:cNvSpPr>
            <a:spLocks noChangeArrowheads="1"/>
          </p:cNvSpPr>
          <p:nvPr userDrawn="1"/>
        </p:nvSpPr>
        <p:spPr bwMode="auto">
          <a:xfrm>
            <a:off x="361951" y="3080347"/>
            <a:ext cx="1008062" cy="71437"/>
          </a:xfrm>
          <a:prstGeom prst="rect">
            <a:avLst/>
          </a:prstGeom>
          <a:solidFill>
            <a:srgbClr val="F8AD1F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1951" y="1537097"/>
            <a:ext cx="4170362" cy="119141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13" name="Immagin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31"/>
          <p:cNvSpPr>
            <a:spLocks noChangeArrowheads="1"/>
          </p:cNvSpPr>
          <p:nvPr userDrawn="1"/>
        </p:nvSpPr>
        <p:spPr bwMode="auto">
          <a:xfrm>
            <a:off x="263526" y="1268413"/>
            <a:ext cx="4368800" cy="4537075"/>
          </a:xfrm>
          <a:prstGeom prst="rect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7" name="Segnaposto contenuto 2"/>
          <p:cNvSpPr>
            <a:spLocks noGrp="1"/>
          </p:cNvSpPr>
          <p:nvPr>
            <p:ph idx="13"/>
          </p:nvPr>
        </p:nvSpPr>
        <p:spPr>
          <a:xfrm>
            <a:off x="361951" y="3358157"/>
            <a:ext cx="4170362" cy="233779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9" name="Segnaposto contenuto 2"/>
          <p:cNvSpPr>
            <a:spLocks noGrp="1"/>
          </p:cNvSpPr>
          <p:nvPr>
            <p:ph idx="1"/>
          </p:nvPr>
        </p:nvSpPr>
        <p:spPr>
          <a:xfrm>
            <a:off x="5153025" y="1603374"/>
            <a:ext cx="6524625" cy="3806826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0" name="Segnaposto numero diapositiva 8"/>
          <p:cNvSpPr txBox="1">
            <a:spLocks/>
          </p:cNvSpPr>
          <p:nvPr userDrawn="1"/>
        </p:nvSpPr>
        <p:spPr>
          <a:xfrm>
            <a:off x="9020175" y="63547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867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2"/>
          <p:cNvSpPr>
            <a:spLocks noChangeArrowheads="1"/>
          </p:cNvSpPr>
          <p:nvPr userDrawn="1"/>
        </p:nvSpPr>
        <p:spPr bwMode="auto">
          <a:xfrm>
            <a:off x="0" y="617538"/>
            <a:ext cx="12192000" cy="6102349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6" name="Rettangolo 15"/>
          <p:cNvSpPr/>
          <p:nvPr userDrawn="1"/>
        </p:nvSpPr>
        <p:spPr bwMode="auto">
          <a:xfrm>
            <a:off x="263524" y="1532730"/>
            <a:ext cx="6994527" cy="427275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r="8100000" algn="tr" rotWithShape="0">
              <a:prstClr val="black">
                <a:alpha val="19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pic>
        <p:nvPicPr>
          <p:cNvPr id="12" name="Immagin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 userDrawn="1"/>
        </p:nvSpPr>
        <p:spPr bwMode="auto">
          <a:xfrm>
            <a:off x="7408863" y="687387"/>
            <a:ext cx="4783137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10" name="Rettangolo 11"/>
          <p:cNvSpPr>
            <a:spLocks noChangeArrowheads="1"/>
          </p:cNvSpPr>
          <p:nvPr userDrawn="1"/>
        </p:nvSpPr>
        <p:spPr bwMode="auto">
          <a:xfrm>
            <a:off x="7770814" y="3080347"/>
            <a:ext cx="1008062" cy="71437"/>
          </a:xfrm>
          <a:prstGeom prst="rect">
            <a:avLst/>
          </a:prstGeom>
          <a:solidFill>
            <a:srgbClr val="F8AD1F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70814" y="1537097"/>
            <a:ext cx="4170362" cy="119141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13" name="Immagin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31"/>
          <p:cNvSpPr>
            <a:spLocks noChangeArrowheads="1"/>
          </p:cNvSpPr>
          <p:nvPr userDrawn="1"/>
        </p:nvSpPr>
        <p:spPr bwMode="auto">
          <a:xfrm>
            <a:off x="7672389" y="1268413"/>
            <a:ext cx="4368800" cy="4537075"/>
          </a:xfrm>
          <a:prstGeom prst="rect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7" name="Segnaposto contenuto 2"/>
          <p:cNvSpPr>
            <a:spLocks noGrp="1"/>
          </p:cNvSpPr>
          <p:nvPr>
            <p:ph idx="1"/>
          </p:nvPr>
        </p:nvSpPr>
        <p:spPr>
          <a:xfrm>
            <a:off x="287339" y="1581348"/>
            <a:ext cx="6918322" cy="415270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8" name="Segnaposto contenuto 2"/>
          <p:cNvSpPr>
            <a:spLocks noGrp="1"/>
          </p:cNvSpPr>
          <p:nvPr>
            <p:ph idx="13"/>
          </p:nvPr>
        </p:nvSpPr>
        <p:spPr>
          <a:xfrm>
            <a:off x="7770814" y="3304481"/>
            <a:ext cx="4170361" cy="242957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0" name="Segnaposto numero diapositiva 8"/>
          <p:cNvSpPr txBox="1">
            <a:spLocks/>
          </p:cNvSpPr>
          <p:nvPr userDrawn="1"/>
        </p:nvSpPr>
        <p:spPr>
          <a:xfrm>
            <a:off x="263524" y="63515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EAB95E7-AF79-47C6-A8C3-BEBEA783D0D6}" type="slidenum">
              <a:rPr lang="it-IT" smtClean="0"/>
              <a:pPr algn="l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5144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5291-048B-4B77-9A6A-EDD108428535}" type="datetimeFigureOut">
              <a:rPr lang="it-IT" smtClean="0"/>
              <a:t>22/07/2019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95E7-AF79-47C6-A8C3-BEBEA783D0D6}" type="slidenum">
              <a:rPr lang="it-IT" smtClean="0"/>
              <a:t>‹N›</a:t>
            </a:fld>
            <a:endParaRPr lang="it-IT"/>
          </a:p>
        </p:txBody>
      </p:sp>
      <p:sp>
        <p:nvSpPr>
          <p:cNvPr id="6" name="Segnaposto numero diapositiva 8"/>
          <p:cNvSpPr txBox="1">
            <a:spLocks/>
          </p:cNvSpPr>
          <p:nvPr userDrawn="1"/>
        </p:nvSpPr>
        <p:spPr>
          <a:xfrm>
            <a:off x="9039224" y="6450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3697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 userDrawn="1"/>
        </p:nvSpPr>
        <p:spPr bwMode="auto">
          <a:xfrm>
            <a:off x="0" y="382588"/>
            <a:ext cx="12192000" cy="63373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27" name="Rettangolo 26"/>
          <p:cNvSpPr/>
          <p:nvPr userDrawn="1"/>
        </p:nvSpPr>
        <p:spPr bwMode="auto">
          <a:xfrm flipV="1">
            <a:off x="0" y="476250"/>
            <a:ext cx="6096000" cy="6121400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28" name="Rettangolo 27"/>
          <p:cNvSpPr/>
          <p:nvPr userDrawn="1"/>
        </p:nvSpPr>
        <p:spPr bwMode="auto">
          <a:xfrm>
            <a:off x="3579813" y="5210175"/>
            <a:ext cx="8204200" cy="854075"/>
          </a:xfrm>
          <a:prstGeom prst="rect">
            <a:avLst/>
          </a:prstGeom>
          <a:solidFill>
            <a:srgbClr val="F8A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1" name="Rettangolo 28"/>
          <p:cNvSpPr>
            <a:spLocks noChangeArrowheads="1"/>
          </p:cNvSpPr>
          <p:nvPr userDrawn="1"/>
        </p:nvSpPr>
        <p:spPr bwMode="auto">
          <a:xfrm>
            <a:off x="512763" y="2699344"/>
            <a:ext cx="1001712" cy="120650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2" name="Rettangolo 31"/>
          <p:cNvSpPr/>
          <p:nvPr userDrawn="1"/>
        </p:nvSpPr>
        <p:spPr bwMode="auto">
          <a:xfrm>
            <a:off x="3579813" y="1011238"/>
            <a:ext cx="8204200" cy="40195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pic>
        <p:nvPicPr>
          <p:cNvPr id="33" name="Immagin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magin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3633789" y="1147763"/>
            <a:ext cx="8072436" cy="383400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Segnaposto contenuto 2"/>
          <p:cNvSpPr>
            <a:spLocks noGrp="1"/>
          </p:cNvSpPr>
          <p:nvPr>
            <p:ph idx="13"/>
          </p:nvPr>
        </p:nvSpPr>
        <p:spPr>
          <a:xfrm>
            <a:off x="512763" y="1747137"/>
            <a:ext cx="2820987" cy="82997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4" name="Segnaposto contenuto 2"/>
          <p:cNvSpPr>
            <a:spLocks noGrp="1"/>
          </p:cNvSpPr>
          <p:nvPr>
            <p:ph idx="14"/>
          </p:nvPr>
        </p:nvSpPr>
        <p:spPr>
          <a:xfrm>
            <a:off x="512763" y="2915838"/>
            <a:ext cx="2820987" cy="314841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6" name="Segnaposto contenuto 2"/>
          <p:cNvSpPr>
            <a:spLocks noGrp="1"/>
          </p:cNvSpPr>
          <p:nvPr>
            <p:ph idx="15"/>
          </p:nvPr>
        </p:nvSpPr>
        <p:spPr>
          <a:xfrm>
            <a:off x="3633789" y="5210175"/>
            <a:ext cx="8072436" cy="829970"/>
          </a:xfrm>
        </p:spPr>
        <p:txBody>
          <a:bodyPr anchor="ctr" anchorCtr="0"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800" b="1">
                <a:solidFill>
                  <a:schemeClr val="bg1"/>
                </a:solidFill>
              </a:defRPr>
            </a:lvl3pPr>
            <a:lvl4pPr>
              <a:defRPr sz="1800" b="1">
                <a:solidFill>
                  <a:schemeClr val="bg1"/>
                </a:solidFill>
              </a:defRPr>
            </a:lvl4pPr>
            <a:lvl5pPr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040813" y="6232525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numero diapositiva 8"/>
          <p:cNvSpPr txBox="1">
            <a:spLocks/>
          </p:cNvSpPr>
          <p:nvPr userDrawn="1"/>
        </p:nvSpPr>
        <p:spPr>
          <a:xfrm>
            <a:off x="9040813" y="62325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6349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 userDrawn="1"/>
        </p:nvSpPr>
        <p:spPr bwMode="auto">
          <a:xfrm rot="10800000">
            <a:off x="0" y="611188"/>
            <a:ext cx="12192000" cy="2386012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19100" dist="38100" dir="8100000" sx="98000" sy="98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pic>
        <p:nvPicPr>
          <p:cNvPr id="10" name="Immagin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o 1"/>
          <p:cNvGrpSpPr>
            <a:grpSpLocks/>
          </p:cNvGrpSpPr>
          <p:nvPr userDrawn="1"/>
        </p:nvGrpSpPr>
        <p:grpSpPr bwMode="auto">
          <a:xfrm>
            <a:off x="554038" y="2203450"/>
            <a:ext cx="11158537" cy="4002087"/>
            <a:chOff x="-1824880" y="1520602"/>
            <a:chExt cx="13624223" cy="4464495"/>
          </a:xfrm>
        </p:grpSpPr>
        <p:sp>
          <p:nvSpPr>
            <p:cNvPr id="12" name="Rettangolo 11"/>
            <p:cNvSpPr/>
            <p:nvPr/>
          </p:nvSpPr>
          <p:spPr bwMode="auto">
            <a:xfrm>
              <a:off x="5125819" y="1520602"/>
              <a:ext cx="6673524" cy="446449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/>
            </a:p>
          </p:txBody>
        </p:sp>
        <p:sp>
          <p:nvSpPr>
            <p:cNvPr id="13" name="Rettangolo 12"/>
            <p:cNvSpPr/>
            <p:nvPr/>
          </p:nvSpPr>
          <p:spPr bwMode="auto">
            <a:xfrm>
              <a:off x="-1824880" y="1520602"/>
              <a:ext cx="6673524" cy="446449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4037" y="944561"/>
            <a:ext cx="11158537" cy="91281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2314575"/>
            <a:ext cx="4975225" cy="34385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5" name="Immagin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egnaposto contenuto 2"/>
          <p:cNvSpPr>
            <a:spLocks noGrp="1"/>
          </p:cNvSpPr>
          <p:nvPr>
            <p:ph sz="half" idx="13"/>
          </p:nvPr>
        </p:nvSpPr>
        <p:spPr>
          <a:xfrm>
            <a:off x="6492081" y="2314575"/>
            <a:ext cx="4975225" cy="34385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81750"/>
            <a:ext cx="12191999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969374" y="6350000"/>
            <a:ext cx="2743200" cy="3651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numero diapositiva 8"/>
          <p:cNvSpPr txBox="1">
            <a:spLocks/>
          </p:cNvSpPr>
          <p:nvPr userDrawn="1"/>
        </p:nvSpPr>
        <p:spPr>
          <a:xfrm>
            <a:off x="9039224" y="6450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6621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Rettangolo 24"/>
          <p:cNvSpPr/>
          <p:nvPr userDrawn="1"/>
        </p:nvSpPr>
        <p:spPr bwMode="auto">
          <a:xfrm flipV="1">
            <a:off x="0" y="3402807"/>
            <a:ext cx="12192000" cy="30591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dirty="0"/>
          </a:p>
        </p:txBody>
      </p:sp>
      <p:sp>
        <p:nvSpPr>
          <p:cNvPr id="11" name="Rettangolo 25"/>
          <p:cNvSpPr>
            <a:spLocks noChangeArrowheads="1"/>
          </p:cNvSpPr>
          <p:nvPr userDrawn="1"/>
        </p:nvSpPr>
        <p:spPr bwMode="auto">
          <a:xfrm>
            <a:off x="407988" y="1196975"/>
            <a:ext cx="5254625" cy="4756150"/>
          </a:xfrm>
          <a:prstGeom prst="rect">
            <a:avLst/>
          </a:prstGeom>
          <a:noFill/>
          <a:ln w="28575" algn="ctr">
            <a:solidFill>
              <a:srgbClr val="F8AD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" name="Rettangolo 11"/>
          <p:cNvSpPr/>
          <p:nvPr userDrawn="1"/>
        </p:nvSpPr>
        <p:spPr bwMode="auto">
          <a:xfrm>
            <a:off x="587375" y="1363663"/>
            <a:ext cx="4895850" cy="33909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r="8100000" algn="tr" rotWithShape="0">
              <a:prstClr val="black">
                <a:alpha val="19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14" name="Rettangolo 29"/>
          <p:cNvSpPr>
            <a:spLocks noChangeArrowheads="1"/>
          </p:cNvSpPr>
          <p:nvPr userDrawn="1"/>
        </p:nvSpPr>
        <p:spPr bwMode="auto">
          <a:xfrm>
            <a:off x="6529388" y="1209675"/>
            <a:ext cx="5254625" cy="4756150"/>
          </a:xfrm>
          <a:prstGeom prst="rect">
            <a:avLst/>
          </a:prstGeom>
          <a:noFill/>
          <a:ln w="28575" algn="ctr">
            <a:solidFill>
              <a:srgbClr val="F8AD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5" name="Rettangolo 14"/>
          <p:cNvSpPr/>
          <p:nvPr userDrawn="1"/>
        </p:nvSpPr>
        <p:spPr bwMode="auto">
          <a:xfrm>
            <a:off x="6708775" y="1377950"/>
            <a:ext cx="4897438" cy="338931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r="8100000" algn="tr" rotWithShape="0">
              <a:prstClr val="black">
                <a:alpha val="19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pic>
        <p:nvPicPr>
          <p:cNvPr id="16" name="Immagin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81750"/>
            <a:ext cx="12191999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495800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495801" cy="21383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837362" y="1681163"/>
            <a:ext cx="4610101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837361" y="2505075"/>
            <a:ext cx="4610101" cy="21383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20" name="Segnaposto testo 2"/>
          <p:cNvSpPr>
            <a:spLocks noGrp="1"/>
          </p:cNvSpPr>
          <p:nvPr>
            <p:ph type="body" idx="13"/>
          </p:nvPr>
        </p:nvSpPr>
        <p:spPr>
          <a:xfrm>
            <a:off x="587375" y="4915297"/>
            <a:ext cx="4895850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idx="14"/>
          </p:nvPr>
        </p:nvSpPr>
        <p:spPr>
          <a:xfrm>
            <a:off x="6710363" y="4932363"/>
            <a:ext cx="4895850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9039224" y="6450806"/>
            <a:ext cx="2743200" cy="365125"/>
          </a:xfr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8" name="Segnaposto numero diapositiva 8"/>
          <p:cNvSpPr txBox="1">
            <a:spLocks/>
          </p:cNvSpPr>
          <p:nvPr userDrawn="1"/>
        </p:nvSpPr>
        <p:spPr>
          <a:xfrm>
            <a:off x="9039223" y="6461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3683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3C425291-048B-4B77-9A6A-EDD108428535}" type="datetimeFigureOut">
              <a:rPr lang="it-IT" smtClean="0"/>
              <a:pPr/>
              <a:t>22/07/2019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ttangolo arrotondato 9"/>
          <p:cNvSpPr>
            <a:spLocks noChangeArrowheads="1"/>
          </p:cNvSpPr>
          <p:nvPr userDrawn="1"/>
        </p:nvSpPr>
        <p:spPr bwMode="auto">
          <a:xfrm>
            <a:off x="4344988" y="1423988"/>
            <a:ext cx="7500937" cy="43084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n-lt"/>
            </a:endParaRPr>
          </a:p>
        </p:txBody>
      </p:sp>
      <p:sp>
        <p:nvSpPr>
          <p:cNvPr id="8" name="Rettangolo 7"/>
          <p:cNvSpPr/>
          <p:nvPr userDrawn="1"/>
        </p:nvSpPr>
        <p:spPr bwMode="auto">
          <a:xfrm rot="10800000">
            <a:off x="0" y="611188"/>
            <a:ext cx="3852863" cy="6130925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19100" dist="38100" dir="8100000" sx="98000" sy="98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b="1">
              <a:latin typeface="+mn-lt"/>
            </a:endParaRPr>
          </a:p>
        </p:txBody>
      </p:sp>
      <p:sp>
        <p:nvSpPr>
          <p:cNvPr id="10" name="Rettangolo 14"/>
          <p:cNvSpPr>
            <a:spLocks noChangeArrowheads="1"/>
          </p:cNvSpPr>
          <p:nvPr userDrawn="1"/>
        </p:nvSpPr>
        <p:spPr bwMode="auto">
          <a:xfrm>
            <a:off x="642938" y="4416425"/>
            <a:ext cx="2500312" cy="46038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b="1">
              <a:latin typeface="+mn-lt"/>
            </a:endParaRPr>
          </a:p>
        </p:txBody>
      </p:sp>
      <p:grpSp>
        <p:nvGrpSpPr>
          <p:cNvPr id="11" name="Gruppo 10"/>
          <p:cNvGrpSpPr/>
          <p:nvPr userDrawn="1"/>
        </p:nvGrpSpPr>
        <p:grpSpPr>
          <a:xfrm>
            <a:off x="5058488" y="1193738"/>
            <a:ext cx="3744416" cy="781173"/>
            <a:chOff x="5231904" y="892175"/>
            <a:chExt cx="3744416" cy="7811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ttangolo 11"/>
            <p:cNvSpPr/>
            <p:nvPr/>
          </p:nvSpPr>
          <p:spPr bwMode="auto">
            <a:xfrm>
              <a:off x="5231904" y="892175"/>
              <a:ext cx="3744416" cy="520601"/>
            </a:xfrm>
            <a:prstGeom prst="rect">
              <a:avLst/>
            </a:prstGeom>
            <a:solidFill>
              <a:srgbClr val="0064A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 b="1">
                <a:latin typeface="+mn-lt"/>
              </a:endParaRPr>
            </a:p>
          </p:txBody>
        </p:sp>
        <p:sp>
          <p:nvSpPr>
            <p:cNvPr id="13" name="Triangolo isoscele 12"/>
            <p:cNvSpPr/>
            <p:nvPr/>
          </p:nvSpPr>
          <p:spPr bwMode="auto">
            <a:xfrm rot="10800000">
              <a:off x="7978732" y="1412775"/>
              <a:ext cx="668234" cy="260573"/>
            </a:xfrm>
            <a:prstGeom prst="triangle">
              <a:avLst/>
            </a:prstGeom>
            <a:solidFill>
              <a:srgbClr val="0064A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 b="1">
                <a:latin typeface="+mn-lt"/>
              </a:endParaRPr>
            </a:p>
          </p:txBody>
        </p:sp>
      </p:grpSp>
      <p:grpSp>
        <p:nvGrpSpPr>
          <p:cNvPr id="14" name="Gruppo 13"/>
          <p:cNvGrpSpPr/>
          <p:nvPr userDrawn="1"/>
        </p:nvGrpSpPr>
        <p:grpSpPr>
          <a:xfrm>
            <a:off x="5667148" y="2047044"/>
            <a:ext cx="3744416" cy="781173"/>
            <a:chOff x="5231904" y="892175"/>
            <a:chExt cx="3744416" cy="7811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Rettangolo 14"/>
            <p:cNvSpPr/>
            <p:nvPr/>
          </p:nvSpPr>
          <p:spPr bwMode="auto">
            <a:xfrm>
              <a:off x="5231904" y="892175"/>
              <a:ext cx="3744416" cy="520601"/>
            </a:xfrm>
            <a:prstGeom prst="rect">
              <a:avLst/>
            </a:prstGeom>
            <a:solidFill>
              <a:srgbClr val="0064A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 b="1">
                <a:latin typeface="+mn-lt"/>
              </a:endParaRPr>
            </a:p>
          </p:txBody>
        </p:sp>
        <p:sp>
          <p:nvSpPr>
            <p:cNvPr id="16" name="Triangolo isoscele 15"/>
            <p:cNvSpPr/>
            <p:nvPr/>
          </p:nvSpPr>
          <p:spPr bwMode="auto">
            <a:xfrm rot="10800000">
              <a:off x="7978732" y="1412775"/>
              <a:ext cx="668234" cy="260573"/>
            </a:xfrm>
            <a:prstGeom prst="triangle">
              <a:avLst/>
            </a:prstGeom>
            <a:solidFill>
              <a:srgbClr val="0064A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 b="1">
                <a:latin typeface="+mn-lt"/>
              </a:endParaRPr>
            </a:p>
          </p:txBody>
        </p:sp>
      </p:grpSp>
      <p:grpSp>
        <p:nvGrpSpPr>
          <p:cNvPr id="17" name="Gruppo 16"/>
          <p:cNvGrpSpPr/>
          <p:nvPr userDrawn="1"/>
        </p:nvGrpSpPr>
        <p:grpSpPr>
          <a:xfrm>
            <a:off x="6275808" y="2900350"/>
            <a:ext cx="3744416" cy="781173"/>
            <a:chOff x="5231904" y="892175"/>
            <a:chExt cx="3744416" cy="7811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Rettangolo 17"/>
            <p:cNvSpPr/>
            <p:nvPr/>
          </p:nvSpPr>
          <p:spPr bwMode="auto">
            <a:xfrm>
              <a:off x="5231904" y="892175"/>
              <a:ext cx="3744416" cy="520601"/>
            </a:xfrm>
            <a:prstGeom prst="rect">
              <a:avLst/>
            </a:prstGeom>
            <a:solidFill>
              <a:srgbClr val="0064A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 b="1">
                <a:latin typeface="+mn-lt"/>
              </a:endParaRPr>
            </a:p>
          </p:txBody>
        </p:sp>
        <p:sp>
          <p:nvSpPr>
            <p:cNvPr id="19" name="Triangolo isoscele 18"/>
            <p:cNvSpPr/>
            <p:nvPr/>
          </p:nvSpPr>
          <p:spPr bwMode="auto">
            <a:xfrm rot="10800000">
              <a:off x="7978732" y="1412775"/>
              <a:ext cx="668234" cy="260573"/>
            </a:xfrm>
            <a:prstGeom prst="triangle">
              <a:avLst/>
            </a:prstGeom>
            <a:solidFill>
              <a:srgbClr val="0064A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 b="1">
                <a:latin typeface="+mn-lt"/>
              </a:endParaRPr>
            </a:p>
          </p:txBody>
        </p:sp>
      </p:grpSp>
      <p:grpSp>
        <p:nvGrpSpPr>
          <p:cNvPr id="20" name="Gruppo 19"/>
          <p:cNvGrpSpPr/>
          <p:nvPr userDrawn="1"/>
        </p:nvGrpSpPr>
        <p:grpSpPr>
          <a:xfrm>
            <a:off x="6884468" y="3753656"/>
            <a:ext cx="3744416" cy="781173"/>
            <a:chOff x="5231904" y="892175"/>
            <a:chExt cx="3744416" cy="7811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ttangolo 20"/>
            <p:cNvSpPr/>
            <p:nvPr/>
          </p:nvSpPr>
          <p:spPr bwMode="auto">
            <a:xfrm>
              <a:off x="5231904" y="892175"/>
              <a:ext cx="3744416" cy="520601"/>
            </a:xfrm>
            <a:prstGeom prst="rect">
              <a:avLst/>
            </a:prstGeom>
            <a:solidFill>
              <a:srgbClr val="0064A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 b="1">
                <a:latin typeface="+mn-lt"/>
              </a:endParaRPr>
            </a:p>
          </p:txBody>
        </p:sp>
        <p:sp>
          <p:nvSpPr>
            <p:cNvPr id="22" name="Triangolo isoscele 21"/>
            <p:cNvSpPr/>
            <p:nvPr/>
          </p:nvSpPr>
          <p:spPr bwMode="auto">
            <a:xfrm rot="10800000">
              <a:off x="7978732" y="1412775"/>
              <a:ext cx="668234" cy="260573"/>
            </a:xfrm>
            <a:prstGeom prst="triangle">
              <a:avLst/>
            </a:prstGeom>
            <a:solidFill>
              <a:srgbClr val="0064A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 b="1">
                <a:latin typeface="+mn-lt"/>
              </a:endParaRPr>
            </a:p>
          </p:txBody>
        </p:sp>
      </p:grpSp>
      <p:grpSp>
        <p:nvGrpSpPr>
          <p:cNvPr id="23" name="Gruppo 22"/>
          <p:cNvGrpSpPr/>
          <p:nvPr userDrawn="1"/>
        </p:nvGrpSpPr>
        <p:grpSpPr>
          <a:xfrm>
            <a:off x="7493128" y="4606962"/>
            <a:ext cx="3744416" cy="781173"/>
            <a:chOff x="5231904" y="892175"/>
            <a:chExt cx="3744416" cy="7811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Rettangolo 23"/>
            <p:cNvSpPr/>
            <p:nvPr/>
          </p:nvSpPr>
          <p:spPr bwMode="auto">
            <a:xfrm>
              <a:off x="5231904" y="892175"/>
              <a:ext cx="3744416" cy="520601"/>
            </a:xfrm>
            <a:prstGeom prst="rect">
              <a:avLst/>
            </a:prstGeom>
            <a:solidFill>
              <a:srgbClr val="0064A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 b="1">
                <a:latin typeface="+mn-lt"/>
              </a:endParaRPr>
            </a:p>
          </p:txBody>
        </p:sp>
        <p:sp>
          <p:nvSpPr>
            <p:cNvPr id="25" name="Triangolo isoscele 24"/>
            <p:cNvSpPr/>
            <p:nvPr/>
          </p:nvSpPr>
          <p:spPr bwMode="auto">
            <a:xfrm rot="10800000">
              <a:off x="7978732" y="1412775"/>
              <a:ext cx="668234" cy="260573"/>
            </a:xfrm>
            <a:prstGeom prst="triangle">
              <a:avLst/>
            </a:prstGeom>
            <a:solidFill>
              <a:srgbClr val="0064A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 b="1">
                <a:latin typeface="+mn-lt"/>
              </a:endParaRPr>
            </a:p>
          </p:txBody>
        </p:sp>
      </p:grpSp>
      <p:sp>
        <p:nvSpPr>
          <p:cNvPr id="26" name="Rettangolo 25"/>
          <p:cNvSpPr/>
          <p:nvPr userDrawn="1"/>
        </p:nvSpPr>
        <p:spPr bwMode="auto">
          <a:xfrm>
            <a:off x="8101013" y="5461000"/>
            <a:ext cx="3744912" cy="519113"/>
          </a:xfrm>
          <a:prstGeom prst="rect">
            <a:avLst/>
          </a:prstGeom>
          <a:solidFill>
            <a:srgbClr val="F8AD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 b="1">
              <a:latin typeface="+mn-lt"/>
            </a:endParaRPr>
          </a:p>
        </p:txBody>
      </p:sp>
      <p:sp>
        <p:nvSpPr>
          <p:cNvPr id="28" name="Ovale 4"/>
          <p:cNvSpPr>
            <a:spLocks noChangeArrowheads="1"/>
          </p:cNvSpPr>
          <p:nvPr/>
        </p:nvSpPr>
        <p:spPr bwMode="auto">
          <a:xfrm>
            <a:off x="4344988" y="1149350"/>
            <a:ext cx="608012" cy="609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600" b="1">
              <a:latin typeface="+mn-lt"/>
            </a:endParaRPr>
          </a:p>
        </p:txBody>
      </p:sp>
      <p:sp>
        <p:nvSpPr>
          <p:cNvPr id="31" name="Ovale 39"/>
          <p:cNvSpPr>
            <a:spLocks noChangeArrowheads="1"/>
          </p:cNvSpPr>
          <p:nvPr/>
        </p:nvSpPr>
        <p:spPr bwMode="auto">
          <a:xfrm>
            <a:off x="4983163" y="2003425"/>
            <a:ext cx="608012" cy="6080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600" b="1">
              <a:latin typeface="+mn-lt"/>
            </a:endParaRPr>
          </a:p>
        </p:txBody>
      </p:sp>
      <p:sp>
        <p:nvSpPr>
          <p:cNvPr id="34" name="Ovale 42"/>
          <p:cNvSpPr>
            <a:spLocks noChangeArrowheads="1"/>
          </p:cNvSpPr>
          <p:nvPr/>
        </p:nvSpPr>
        <p:spPr bwMode="auto">
          <a:xfrm>
            <a:off x="5559425" y="2855913"/>
            <a:ext cx="608013" cy="609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600" b="1">
              <a:latin typeface="+mn-lt"/>
            </a:endParaRPr>
          </a:p>
        </p:txBody>
      </p:sp>
      <p:sp>
        <p:nvSpPr>
          <p:cNvPr id="37" name="Ovale 45"/>
          <p:cNvSpPr>
            <a:spLocks noChangeArrowheads="1"/>
          </p:cNvSpPr>
          <p:nvPr/>
        </p:nvSpPr>
        <p:spPr bwMode="auto">
          <a:xfrm>
            <a:off x="6178550" y="3684588"/>
            <a:ext cx="608013" cy="6080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600" b="1">
              <a:latin typeface="+mn-lt"/>
            </a:endParaRPr>
          </a:p>
        </p:txBody>
      </p:sp>
      <p:sp>
        <p:nvSpPr>
          <p:cNvPr id="40" name="Ovale 48"/>
          <p:cNvSpPr>
            <a:spLocks noChangeArrowheads="1"/>
          </p:cNvSpPr>
          <p:nvPr/>
        </p:nvSpPr>
        <p:spPr bwMode="auto">
          <a:xfrm>
            <a:off x="6786563" y="4548188"/>
            <a:ext cx="608012" cy="609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600" b="1">
              <a:latin typeface="+mn-lt"/>
            </a:endParaRPr>
          </a:p>
        </p:txBody>
      </p:sp>
      <p:sp>
        <p:nvSpPr>
          <p:cNvPr id="43" name="Ovale 51"/>
          <p:cNvSpPr>
            <a:spLocks noChangeArrowheads="1"/>
          </p:cNvSpPr>
          <p:nvPr/>
        </p:nvSpPr>
        <p:spPr bwMode="auto">
          <a:xfrm>
            <a:off x="7394575" y="5416550"/>
            <a:ext cx="608013" cy="60801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600" b="1">
              <a:latin typeface="+mn-lt"/>
            </a:endParaRPr>
          </a:p>
        </p:txBody>
      </p:sp>
      <p:pic>
        <p:nvPicPr>
          <p:cNvPr id="51" name="Immagine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magine 6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magin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81750"/>
            <a:ext cx="12191999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egnaposto testo 2"/>
          <p:cNvSpPr>
            <a:spLocks noGrp="1"/>
          </p:cNvSpPr>
          <p:nvPr>
            <p:ph type="body" idx="13"/>
          </p:nvPr>
        </p:nvSpPr>
        <p:spPr>
          <a:xfrm>
            <a:off x="631993" y="2433669"/>
            <a:ext cx="2848518" cy="183988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2" name="Segnaposto testo 2"/>
          <p:cNvSpPr>
            <a:spLocks noGrp="1"/>
          </p:cNvSpPr>
          <p:nvPr>
            <p:ph type="body" idx="14"/>
          </p:nvPr>
        </p:nvSpPr>
        <p:spPr>
          <a:xfrm>
            <a:off x="620648" y="4519645"/>
            <a:ext cx="2848518" cy="6381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3" name="Segnaposto testo 2"/>
          <p:cNvSpPr>
            <a:spLocks noGrp="1"/>
          </p:cNvSpPr>
          <p:nvPr>
            <p:ph type="body" idx="15"/>
          </p:nvPr>
        </p:nvSpPr>
        <p:spPr>
          <a:xfrm>
            <a:off x="5095004" y="1212694"/>
            <a:ext cx="3629896" cy="4572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5" name="Segnaposto testo 2"/>
          <p:cNvSpPr>
            <a:spLocks noGrp="1"/>
          </p:cNvSpPr>
          <p:nvPr>
            <p:ph type="body" idx="16"/>
          </p:nvPr>
        </p:nvSpPr>
        <p:spPr>
          <a:xfrm>
            <a:off x="5701429" y="2070695"/>
            <a:ext cx="3629896" cy="4572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6" name="Segnaposto testo 2"/>
          <p:cNvSpPr>
            <a:spLocks noGrp="1"/>
          </p:cNvSpPr>
          <p:nvPr>
            <p:ph type="body" idx="17"/>
          </p:nvPr>
        </p:nvSpPr>
        <p:spPr>
          <a:xfrm>
            <a:off x="6309442" y="2920125"/>
            <a:ext cx="3629896" cy="4572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7" name="Segnaposto testo 2"/>
          <p:cNvSpPr>
            <a:spLocks noGrp="1"/>
          </p:cNvSpPr>
          <p:nvPr>
            <p:ph type="body" idx="18"/>
          </p:nvPr>
        </p:nvSpPr>
        <p:spPr>
          <a:xfrm>
            <a:off x="6944177" y="3805896"/>
            <a:ext cx="3629896" cy="4572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8" name="Segnaposto testo 2"/>
          <p:cNvSpPr>
            <a:spLocks noGrp="1"/>
          </p:cNvSpPr>
          <p:nvPr>
            <p:ph type="body" idx="19"/>
          </p:nvPr>
        </p:nvSpPr>
        <p:spPr>
          <a:xfrm>
            <a:off x="7595316" y="4635024"/>
            <a:ext cx="3629896" cy="4572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9" name="Segnaposto testo 2"/>
          <p:cNvSpPr>
            <a:spLocks noGrp="1"/>
          </p:cNvSpPr>
          <p:nvPr>
            <p:ph type="body" idx="20"/>
          </p:nvPr>
        </p:nvSpPr>
        <p:spPr>
          <a:xfrm>
            <a:off x="8205276" y="5492615"/>
            <a:ext cx="3629896" cy="4572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7" name="Segnaposto numero diapositiva 8"/>
          <p:cNvSpPr txBox="1">
            <a:spLocks/>
          </p:cNvSpPr>
          <p:nvPr userDrawn="1"/>
        </p:nvSpPr>
        <p:spPr>
          <a:xfrm>
            <a:off x="9039224" y="6450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1021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63" y="850900"/>
            <a:ext cx="11037887" cy="75247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Rettangolo 11"/>
          <p:cNvSpPr>
            <a:spLocks noChangeArrowheads="1"/>
          </p:cNvSpPr>
          <p:nvPr userDrawn="1"/>
        </p:nvSpPr>
        <p:spPr bwMode="auto">
          <a:xfrm>
            <a:off x="1919288" y="1730375"/>
            <a:ext cx="9669462" cy="1225550"/>
          </a:xfrm>
          <a:prstGeom prst="rect">
            <a:avLst/>
          </a:prstGeom>
          <a:solidFill>
            <a:srgbClr val="00599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" name="Rettangolo 1"/>
          <p:cNvSpPr>
            <a:spLocks noChangeArrowheads="1"/>
          </p:cNvSpPr>
          <p:nvPr userDrawn="1"/>
        </p:nvSpPr>
        <p:spPr bwMode="auto">
          <a:xfrm>
            <a:off x="550863" y="1730375"/>
            <a:ext cx="1225550" cy="1225550"/>
          </a:xfrm>
          <a:prstGeom prst="rect">
            <a:avLst/>
          </a:prstGeom>
          <a:solidFill>
            <a:srgbClr val="006B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1" name="Rettangolo 15"/>
          <p:cNvSpPr>
            <a:spLocks noChangeArrowheads="1"/>
          </p:cNvSpPr>
          <p:nvPr userDrawn="1"/>
        </p:nvSpPr>
        <p:spPr bwMode="auto">
          <a:xfrm>
            <a:off x="1919288" y="3171825"/>
            <a:ext cx="9669462" cy="1225550"/>
          </a:xfrm>
          <a:prstGeom prst="rect">
            <a:avLst/>
          </a:prstGeom>
          <a:solidFill>
            <a:srgbClr val="00599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3" name="Rettangolo 17"/>
          <p:cNvSpPr>
            <a:spLocks noChangeArrowheads="1"/>
          </p:cNvSpPr>
          <p:nvPr userDrawn="1"/>
        </p:nvSpPr>
        <p:spPr bwMode="auto">
          <a:xfrm>
            <a:off x="550863" y="3171825"/>
            <a:ext cx="1225550" cy="1225550"/>
          </a:xfrm>
          <a:prstGeom prst="rect">
            <a:avLst/>
          </a:prstGeom>
          <a:solidFill>
            <a:srgbClr val="006B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4" name="Rettangolo 19"/>
          <p:cNvSpPr>
            <a:spLocks noChangeArrowheads="1"/>
          </p:cNvSpPr>
          <p:nvPr userDrawn="1"/>
        </p:nvSpPr>
        <p:spPr bwMode="auto">
          <a:xfrm>
            <a:off x="1919288" y="4610100"/>
            <a:ext cx="9669462" cy="1225550"/>
          </a:xfrm>
          <a:prstGeom prst="rect">
            <a:avLst/>
          </a:prstGeom>
          <a:solidFill>
            <a:srgbClr val="00599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6" name="Rettangolo 21"/>
          <p:cNvSpPr>
            <a:spLocks noChangeArrowheads="1"/>
          </p:cNvSpPr>
          <p:nvPr userDrawn="1"/>
        </p:nvSpPr>
        <p:spPr bwMode="auto">
          <a:xfrm>
            <a:off x="550863" y="4610100"/>
            <a:ext cx="1225550" cy="1225550"/>
          </a:xfrm>
          <a:prstGeom prst="rect">
            <a:avLst/>
          </a:prstGeom>
          <a:solidFill>
            <a:srgbClr val="006B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20" name="Immagin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81750"/>
            <a:ext cx="12191999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egnaposto testo 2"/>
          <p:cNvSpPr>
            <a:spLocks noGrp="1"/>
          </p:cNvSpPr>
          <p:nvPr>
            <p:ph type="body" idx="13"/>
          </p:nvPr>
        </p:nvSpPr>
        <p:spPr>
          <a:xfrm>
            <a:off x="2011060" y="1931194"/>
            <a:ext cx="9471025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4" name="Segnaposto testo 2"/>
          <p:cNvSpPr>
            <a:spLocks noGrp="1"/>
          </p:cNvSpPr>
          <p:nvPr>
            <p:ph type="body" idx="14"/>
          </p:nvPr>
        </p:nvSpPr>
        <p:spPr>
          <a:xfrm>
            <a:off x="2018506" y="3409950"/>
            <a:ext cx="9471025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5" name="Segnaposto testo 2"/>
          <p:cNvSpPr>
            <a:spLocks noGrp="1"/>
          </p:cNvSpPr>
          <p:nvPr>
            <p:ph type="body" idx="15"/>
          </p:nvPr>
        </p:nvSpPr>
        <p:spPr>
          <a:xfrm>
            <a:off x="2018506" y="4810919"/>
            <a:ext cx="9471025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7" name="Segnaposto testo 2"/>
          <p:cNvSpPr>
            <a:spLocks noGrp="1"/>
          </p:cNvSpPr>
          <p:nvPr>
            <p:ph type="body" idx="16"/>
          </p:nvPr>
        </p:nvSpPr>
        <p:spPr>
          <a:xfrm>
            <a:off x="746126" y="4810919"/>
            <a:ext cx="939800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8" name="Segnaposto testo 2"/>
          <p:cNvSpPr>
            <a:spLocks noGrp="1"/>
          </p:cNvSpPr>
          <p:nvPr>
            <p:ph type="body" idx="17"/>
          </p:nvPr>
        </p:nvSpPr>
        <p:spPr>
          <a:xfrm>
            <a:off x="746126" y="3409950"/>
            <a:ext cx="939800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9" name="Segnaposto testo 2"/>
          <p:cNvSpPr>
            <a:spLocks noGrp="1"/>
          </p:cNvSpPr>
          <p:nvPr>
            <p:ph type="body" idx="18"/>
          </p:nvPr>
        </p:nvSpPr>
        <p:spPr>
          <a:xfrm>
            <a:off x="746126" y="1925638"/>
            <a:ext cx="939800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0" name="Segnaposto numero diapositiva 8"/>
          <p:cNvSpPr txBox="1">
            <a:spLocks/>
          </p:cNvSpPr>
          <p:nvPr userDrawn="1"/>
        </p:nvSpPr>
        <p:spPr>
          <a:xfrm>
            <a:off x="9039224" y="6450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068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64" y="850900"/>
            <a:ext cx="10896600" cy="75247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20" name="Immagine 2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81750"/>
            <a:ext cx="12192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tangolo 11"/>
          <p:cNvSpPr>
            <a:spLocks noChangeArrowheads="1"/>
          </p:cNvSpPr>
          <p:nvPr userDrawn="1"/>
        </p:nvSpPr>
        <p:spPr bwMode="auto">
          <a:xfrm>
            <a:off x="1658938" y="1730375"/>
            <a:ext cx="9788525" cy="990600"/>
          </a:xfrm>
          <a:prstGeom prst="rect">
            <a:avLst/>
          </a:prstGeom>
          <a:solidFill>
            <a:srgbClr val="00599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7" name="Rettangolo 1"/>
          <p:cNvSpPr>
            <a:spLocks noChangeArrowheads="1"/>
          </p:cNvSpPr>
          <p:nvPr userDrawn="1"/>
        </p:nvSpPr>
        <p:spPr bwMode="auto">
          <a:xfrm>
            <a:off x="550863" y="1730375"/>
            <a:ext cx="992187" cy="990600"/>
          </a:xfrm>
          <a:prstGeom prst="rect">
            <a:avLst/>
          </a:prstGeom>
          <a:solidFill>
            <a:srgbClr val="006B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8" name="Rettangolo 28"/>
          <p:cNvSpPr>
            <a:spLocks noChangeArrowheads="1"/>
          </p:cNvSpPr>
          <p:nvPr userDrawn="1"/>
        </p:nvSpPr>
        <p:spPr bwMode="auto">
          <a:xfrm>
            <a:off x="1658938" y="2852738"/>
            <a:ext cx="9788525" cy="990600"/>
          </a:xfrm>
          <a:prstGeom prst="rect">
            <a:avLst/>
          </a:prstGeom>
          <a:solidFill>
            <a:srgbClr val="00599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9" name="Rettangolo 29"/>
          <p:cNvSpPr>
            <a:spLocks noChangeArrowheads="1"/>
          </p:cNvSpPr>
          <p:nvPr userDrawn="1"/>
        </p:nvSpPr>
        <p:spPr bwMode="auto">
          <a:xfrm>
            <a:off x="550863" y="2852738"/>
            <a:ext cx="992187" cy="990600"/>
          </a:xfrm>
          <a:prstGeom prst="rect">
            <a:avLst/>
          </a:prstGeom>
          <a:solidFill>
            <a:srgbClr val="006B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" name="Rettangolo 33"/>
          <p:cNvSpPr>
            <a:spLocks noChangeArrowheads="1"/>
          </p:cNvSpPr>
          <p:nvPr userDrawn="1"/>
        </p:nvSpPr>
        <p:spPr bwMode="auto">
          <a:xfrm>
            <a:off x="1658938" y="3973513"/>
            <a:ext cx="9788525" cy="992187"/>
          </a:xfrm>
          <a:prstGeom prst="rect">
            <a:avLst/>
          </a:prstGeom>
          <a:solidFill>
            <a:srgbClr val="00599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1" name="Rettangolo 34"/>
          <p:cNvSpPr>
            <a:spLocks noChangeArrowheads="1"/>
          </p:cNvSpPr>
          <p:nvPr userDrawn="1"/>
        </p:nvSpPr>
        <p:spPr bwMode="auto">
          <a:xfrm>
            <a:off x="550863" y="3973513"/>
            <a:ext cx="992187" cy="992187"/>
          </a:xfrm>
          <a:prstGeom prst="rect">
            <a:avLst/>
          </a:prstGeom>
          <a:solidFill>
            <a:srgbClr val="006B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2" name="Rettangolo 38"/>
          <p:cNvSpPr>
            <a:spLocks noChangeArrowheads="1"/>
          </p:cNvSpPr>
          <p:nvPr userDrawn="1"/>
        </p:nvSpPr>
        <p:spPr bwMode="auto">
          <a:xfrm>
            <a:off x="1658938" y="5095875"/>
            <a:ext cx="9788525" cy="990600"/>
          </a:xfrm>
          <a:prstGeom prst="rect">
            <a:avLst/>
          </a:prstGeom>
          <a:solidFill>
            <a:srgbClr val="00599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3" name="Rettangolo 39"/>
          <p:cNvSpPr>
            <a:spLocks noChangeArrowheads="1"/>
          </p:cNvSpPr>
          <p:nvPr userDrawn="1"/>
        </p:nvSpPr>
        <p:spPr bwMode="auto">
          <a:xfrm>
            <a:off x="550863" y="5095875"/>
            <a:ext cx="992187" cy="990600"/>
          </a:xfrm>
          <a:prstGeom prst="rect">
            <a:avLst/>
          </a:prstGeom>
          <a:solidFill>
            <a:srgbClr val="006B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4" name="Segnaposto testo 2"/>
          <p:cNvSpPr>
            <a:spLocks noGrp="1"/>
          </p:cNvSpPr>
          <p:nvPr>
            <p:ph type="body" idx="13"/>
          </p:nvPr>
        </p:nvSpPr>
        <p:spPr>
          <a:xfrm>
            <a:off x="1781175" y="1816100"/>
            <a:ext cx="9471025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5" name="Segnaposto testo 2"/>
          <p:cNvSpPr>
            <a:spLocks noGrp="1"/>
          </p:cNvSpPr>
          <p:nvPr>
            <p:ph type="body" idx="14"/>
          </p:nvPr>
        </p:nvSpPr>
        <p:spPr>
          <a:xfrm>
            <a:off x="1781174" y="2929733"/>
            <a:ext cx="9471025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3" name="Segnaposto testo 2"/>
          <p:cNvSpPr>
            <a:spLocks noGrp="1"/>
          </p:cNvSpPr>
          <p:nvPr>
            <p:ph type="body" idx="15"/>
          </p:nvPr>
        </p:nvSpPr>
        <p:spPr>
          <a:xfrm>
            <a:off x="1781174" y="4075907"/>
            <a:ext cx="9471025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4" name="Segnaposto testo 2"/>
          <p:cNvSpPr>
            <a:spLocks noGrp="1"/>
          </p:cNvSpPr>
          <p:nvPr>
            <p:ph type="body" idx="16"/>
          </p:nvPr>
        </p:nvSpPr>
        <p:spPr>
          <a:xfrm>
            <a:off x="1781175" y="5167313"/>
            <a:ext cx="9471025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4" name="Segnaposto testo 2"/>
          <p:cNvSpPr>
            <a:spLocks noGrp="1"/>
          </p:cNvSpPr>
          <p:nvPr>
            <p:ph type="body" idx="18"/>
          </p:nvPr>
        </p:nvSpPr>
        <p:spPr>
          <a:xfrm>
            <a:off x="742949" y="1821657"/>
            <a:ext cx="717549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6" name="Segnaposto testo 2"/>
          <p:cNvSpPr>
            <a:spLocks noGrp="1"/>
          </p:cNvSpPr>
          <p:nvPr>
            <p:ph type="body" idx="19"/>
          </p:nvPr>
        </p:nvSpPr>
        <p:spPr>
          <a:xfrm>
            <a:off x="746125" y="2937669"/>
            <a:ext cx="717549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8" name="Segnaposto testo 2"/>
          <p:cNvSpPr>
            <a:spLocks noGrp="1"/>
          </p:cNvSpPr>
          <p:nvPr>
            <p:ph type="body" idx="20"/>
          </p:nvPr>
        </p:nvSpPr>
        <p:spPr>
          <a:xfrm>
            <a:off x="746125" y="4057650"/>
            <a:ext cx="717549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0" name="Segnaposto testo 2"/>
          <p:cNvSpPr>
            <a:spLocks noGrp="1"/>
          </p:cNvSpPr>
          <p:nvPr>
            <p:ph type="body" idx="21"/>
          </p:nvPr>
        </p:nvSpPr>
        <p:spPr>
          <a:xfrm>
            <a:off x="746125" y="5167313"/>
            <a:ext cx="717549" cy="82391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5" name="Segnaposto numero diapositiva 8"/>
          <p:cNvSpPr txBox="1">
            <a:spLocks/>
          </p:cNvSpPr>
          <p:nvPr userDrawn="1"/>
        </p:nvSpPr>
        <p:spPr>
          <a:xfrm>
            <a:off x="9039224" y="6450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9175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12192000" cy="64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2025" y="1470025"/>
            <a:ext cx="4600575" cy="282575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5759450" y="1223963"/>
            <a:ext cx="5894388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it-IT" altLang="it-IT" sz="1500">
                <a:solidFill>
                  <a:srgbClr val="FFFFFF"/>
                </a:solidFill>
                <a:latin typeface="Gotham Black" panose="02000604040000020004" pitchFamily="50" charset="0"/>
              </a:rPr>
              <a:t>Museo come strumento di espressione del “SAPER FARE” (impresa) della Carnia</a:t>
            </a:r>
          </a:p>
          <a:p>
            <a:pPr eaLnBrk="1" hangingPunct="1">
              <a:lnSpc>
                <a:spcPct val="107000"/>
              </a:lnSpc>
            </a:pPr>
            <a:r>
              <a:rPr lang="it-IT" altLang="it-IT" sz="1400">
                <a:solidFill>
                  <a:srgbClr val="FFFFFF"/>
                </a:solidFill>
                <a:latin typeface="Gotham Black" panose="02000604040000020004" pitchFamily="50" charset="0"/>
              </a:rPr>
              <a:t>Non un museo classico, ma un luogo che attraverso L'INTERAZIONE e la SPERIMENTAZIONE attivi esperienze di APPRENDIMENTO e INNOVAZIONE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8064500" y="3057525"/>
            <a:ext cx="3527425" cy="1744663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it-IT" altLang="it-IT">
                <a:solidFill>
                  <a:srgbClr val="000000"/>
                </a:solidFill>
              </a:rPr>
              <a:t>                     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078288"/>
            <a:ext cx="2087562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3057525"/>
            <a:ext cx="1001712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967288"/>
            <a:ext cx="5688012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3057525"/>
            <a:ext cx="1057275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6119813" y="4751388"/>
            <a:ext cx="1809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4" name="Rettangolo 13"/>
          <p:cNvSpPr/>
          <p:nvPr userDrawn="1"/>
        </p:nvSpPr>
        <p:spPr bwMode="auto">
          <a:xfrm rot="10800000">
            <a:off x="5519738" y="1052513"/>
            <a:ext cx="6337300" cy="4897437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19100" dist="38100" dir="8100000" sx="98000" sy="98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cxnSp>
        <p:nvCxnSpPr>
          <p:cNvPr id="15" name="Connettore 1 2"/>
          <p:cNvCxnSpPr>
            <a:cxnSpLocks noChangeShapeType="1"/>
          </p:cNvCxnSpPr>
          <p:nvPr userDrawn="1"/>
        </p:nvCxnSpPr>
        <p:spPr bwMode="auto">
          <a:xfrm>
            <a:off x="1084263" y="1611313"/>
            <a:ext cx="5749925" cy="0"/>
          </a:xfrm>
          <a:prstGeom prst="line">
            <a:avLst/>
          </a:prstGeom>
          <a:noFill/>
          <a:ln w="19050" algn="ctr">
            <a:solidFill>
              <a:srgbClr val="0059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ttangolo arrotondato 4"/>
          <p:cNvSpPr>
            <a:spLocks noChangeArrowheads="1"/>
          </p:cNvSpPr>
          <p:nvPr userDrawn="1"/>
        </p:nvSpPr>
        <p:spPr bwMode="auto">
          <a:xfrm>
            <a:off x="528638" y="1397000"/>
            <a:ext cx="358775" cy="35877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8" name="Rettangolo 5"/>
          <p:cNvSpPr>
            <a:spLocks noChangeArrowheads="1"/>
          </p:cNvSpPr>
          <p:nvPr userDrawn="1"/>
        </p:nvSpPr>
        <p:spPr bwMode="auto">
          <a:xfrm>
            <a:off x="5759450" y="1277938"/>
            <a:ext cx="5894388" cy="4473575"/>
          </a:xfrm>
          <a:prstGeom prst="rect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9" name="Rettangolo 18"/>
          <p:cNvSpPr/>
          <p:nvPr userDrawn="1"/>
        </p:nvSpPr>
        <p:spPr bwMode="auto">
          <a:xfrm>
            <a:off x="5903913" y="4318000"/>
            <a:ext cx="1947862" cy="1343025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r="8100000" algn="tr" rotWithShape="0">
              <a:prstClr val="black">
                <a:alpha val="19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20" name="Rettangolo 19"/>
          <p:cNvSpPr/>
          <p:nvPr userDrawn="1"/>
        </p:nvSpPr>
        <p:spPr bwMode="auto">
          <a:xfrm>
            <a:off x="7923213" y="3384550"/>
            <a:ext cx="1938337" cy="1381125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r="8100000" algn="tr" rotWithShape="0">
              <a:prstClr val="black">
                <a:alpha val="19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21" name="Rettangolo 20"/>
          <p:cNvSpPr/>
          <p:nvPr userDrawn="1"/>
        </p:nvSpPr>
        <p:spPr bwMode="auto">
          <a:xfrm>
            <a:off x="7923213" y="4856163"/>
            <a:ext cx="1938337" cy="80486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r="8100000" algn="tr" rotWithShape="0">
              <a:prstClr val="black">
                <a:alpha val="19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22" name="Rettangolo 21"/>
          <p:cNvSpPr/>
          <p:nvPr userDrawn="1"/>
        </p:nvSpPr>
        <p:spPr bwMode="auto">
          <a:xfrm flipV="1">
            <a:off x="5903913" y="3384550"/>
            <a:ext cx="1947862" cy="85566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r="8100000" algn="tr" rotWithShape="0">
              <a:prstClr val="black">
                <a:alpha val="19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24" name="Rettangolo 23"/>
          <p:cNvSpPr/>
          <p:nvPr userDrawn="1"/>
        </p:nvSpPr>
        <p:spPr bwMode="auto">
          <a:xfrm>
            <a:off x="9947275" y="3384550"/>
            <a:ext cx="1582738" cy="2276475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r="8100000" algn="tr" rotWithShape="0">
              <a:prstClr val="black">
                <a:alpha val="19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pic>
        <p:nvPicPr>
          <p:cNvPr id="25" name="Immagine 3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magine 3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magin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81750"/>
            <a:ext cx="12191999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egnaposto testo 2"/>
          <p:cNvSpPr>
            <a:spLocks noGrp="1"/>
          </p:cNvSpPr>
          <p:nvPr>
            <p:ph type="body" idx="14"/>
          </p:nvPr>
        </p:nvSpPr>
        <p:spPr>
          <a:xfrm>
            <a:off x="5878955" y="1474787"/>
            <a:ext cx="5587558" cy="1711325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0" name="Segnaposto testo 2"/>
          <p:cNvSpPr>
            <a:spLocks noGrp="1"/>
          </p:cNvSpPr>
          <p:nvPr>
            <p:ph type="body" idx="15"/>
          </p:nvPr>
        </p:nvSpPr>
        <p:spPr>
          <a:xfrm>
            <a:off x="962025" y="2159373"/>
            <a:ext cx="4557713" cy="379057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7" name="Segnaposto numero diapositiva 8"/>
          <p:cNvSpPr txBox="1">
            <a:spLocks/>
          </p:cNvSpPr>
          <p:nvPr userDrawn="1"/>
        </p:nvSpPr>
        <p:spPr>
          <a:xfrm>
            <a:off x="9113838" y="6419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03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numero diapositiva 5"/>
          <p:cNvSpPr txBox="1">
            <a:spLocks/>
          </p:cNvSpPr>
          <p:nvPr userDrawn="1"/>
        </p:nvSpPr>
        <p:spPr>
          <a:xfrm>
            <a:off x="9197975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8909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95E7-AF79-47C6-A8C3-BEBEA783D0D6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42"/>
          <p:cNvSpPr>
            <a:spLocks noChangeArrowheads="1"/>
          </p:cNvSpPr>
          <p:nvPr userDrawn="1"/>
        </p:nvSpPr>
        <p:spPr bwMode="auto">
          <a:xfrm>
            <a:off x="-25400" y="1258888"/>
            <a:ext cx="12217400" cy="4468812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" name="Rettangolo 6"/>
          <p:cNvSpPr/>
          <p:nvPr userDrawn="1"/>
        </p:nvSpPr>
        <p:spPr bwMode="auto">
          <a:xfrm>
            <a:off x="3384550" y="476250"/>
            <a:ext cx="2740025" cy="6048375"/>
          </a:xfrm>
          <a:prstGeom prst="rect">
            <a:avLst/>
          </a:prstGeom>
          <a:solidFill>
            <a:srgbClr val="005996"/>
          </a:solidFill>
          <a:ln w="28575" cap="flat" cmpd="sng" algn="ctr">
            <a:solidFill>
              <a:srgbClr val="0059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8" name="Rettangolo 7"/>
          <p:cNvSpPr/>
          <p:nvPr userDrawn="1"/>
        </p:nvSpPr>
        <p:spPr bwMode="auto">
          <a:xfrm>
            <a:off x="6283325" y="476250"/>
            <a:ext cx="2741613" cy="6048375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9" name="Rettangolo 8"/>
          <p:cNvSpPr/>
          <p:nvPr userDrawn="1"/>
        </p:nvSpPr>
        <p:spPr bwMode="auto">
          <a:xfrm>
            <a:off x="9183688" y="476250"/>
            <a:ext cx="2740025" cy="6048375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10" name="Rettangolo 9"/>
          <p:cNvSpPr/>
          <p:nvPr userDrawn="1"/>
        </p:nvSpPr>
        <p:spPr bwMode="auto">
          <a:xfrm>
            <a:off x="417513" y="1057275"/>
            <a:ext cx="2516187" cy="2516188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3776663" y="1254125"/>
            <a:ext cx="639762" cy="58261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3200">
                <a:solidFill>
                  <a:srgbClr val="FFFFFF"/>
                </a:solidFill>
                <a:latin typeface="Gotham Black" panose="02000604040000020004" pitchFamily="50" charset="0"/>
              </a:rPr>
              <a:t>1.</a:t>
            </a: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6651625" y="1254125"/>
            <a:ext cx="639763" cy="58261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3200">
                <a:solidFill>
                  <a:srgbClr val="FFFFFF"/>
                </a:solidFill>
                <a:latin typeface="Gotham Black" panose="02000604040000020004" pitchFamily="50" charset="0"/>
              </a:rPr>
              <a:t>2.</a:t>
            </a: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9561513" y="1254125"/>
            <a:ext cx="638175" cy="58261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it-IT" altLang="it-IT" sz="3200">
                <a:solidFill>
                  <a:schemeClr val="bg1"/>
                </a:solidFill>
                <a:latin typeface="Gotham Black" panose="02000604040000020004" pitchFamily="50" charset="0"/>
              </a:rPr>
              <a:t>3.</a:t>
            </a:r>
          </a:p>
        </p:txBody>
      </p:sp>
      <p:sp>
        <p:nvSpPr>
          <p:cNvPr id="17" name="Rettangolo 49"/>
          <p:cNvSpPr>
            <a:spLocks noChangeArrowheads="1"/>
          </p:cNvSpPr>
          <p:nvPr userDrawn="1"/>
        </p:nvSpPr>
        <p:spPr bwMode="auto">
          <a:xfrm>
            <a:off x="334963" y="981075"/>
            <a:ext cx="2447925" cy="2447925"/>
          </a:xfrm>
          <a:prstGeom prst="rect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18" name="Immagine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5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81750"/>
            <a:ext cx="12191999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egnaposto testo 2"/>
          <p:cNvSpPr>
            <a:spLocks noGrp="1"/>
          </p:cNvSpPr>
          <p:nvPr>
            <p:ph type="body" idx="14"/>
          </p:nvPr>
        </p:nvSpPr>
        <p:spPr>
          <a:xfrm>
            <a:off x="3776663" y="1968539"/>
            <a:ext cx="2238375" cy="425287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2" name="Segnaposto testo 2"/>
          <p:cNvSpPr>
            <a:spLocks noGrp="1"/>
          </p:cNvSpPr>
          <p:nvPr>
            <p:ph type="body" idx="15"/>
          </p:nvPr>
        </p:nvSpPr>
        <p:spPr>
          <a:xfrm>
            <a:off x="6608762" y="1964923"/>
            <a:ext cx="2238375" cy="425287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3" name="Segnaposto testo 2"/>
          <p:cNvSpPr>
            <a:spLocks noGrp="1"/>
          </p:cNvSpPr>
          <p:nvPr>
            <p:ph type="body" idx="16"/>
          </p:nvPr>
        </p:nvSpPr>
        <p:spPr>
          <a:xfrm>
            <a:off x="9534525" y="1932026"/>
            <a:ext cx="2238375" cy="425287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5" name="Segnaposto testo 2"/>
          <p:cNvSpPr>
            <a:spLocks noGrp="1"/>
          </p:cNvSpPr>
          <p:nvPr>
            <p:ph type="body" idx="17"/>
          </p:nvPr>
        </p:nvSpPr>
        <p:spPr>
          <a:xfrm>
            <a:off x="439737" y="1076808"/>
            <a:ext cx="2238375" cy="2268276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4" name="Segnaposto numero diapositiva 8"/>
          <p:cNvSpPr txBox="1">
            <a:spLocks/>
          </p:cNvSpPr>
          <p:nvPr userDrawn="1"/>
        </p:nvSpPr>
        <p:spPr>
          <a:xfrm>
            <a:off x="9180513" y="6459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2053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 txBox="1">
            <a:spLocks/>
          </p:cNvSpPr>
          <p:nvPr userDrawn="1"/>
        </p:nvSpPr>
        <p:spPr>
          <a:xfrm>
            <a:off x="9197975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Rettangolo 23"/>
          <p:cNvSpPr>
            <a:spLocks noChangeArrowheads="1"/>
          </p:cNvSpPr>
          <p:nvPr userDrawn="1"/>
        </p:nvSpPr>
        <p:spPr bwMode="auto">
          <a:xfrm>
            <a:off x="-20637" y="26193"/>
            <a:ext cx="12192000" cy="4941888"/>
          </a:xfrm>
          <a:prstGeom prst="rect">
            <a:avLst/>
          </a:prstGeom>
          <a:solidFill>
            <a:srgbClr val="00599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5" name="Immagin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889250"/>
            <a:ext cx="431800" cy="889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4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946150"/>
            <a:ext cx="8204200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4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946150"/>
            <a:ext cx="8204200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 userDrawn="1"/>
        </p:nvSpPr>
        <p:spPr bwMode="auto">
          <a:xfrm>
            <a:off x="4278313" y="1422400"/>
            <a:ext cx="3208337" cy="47434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04800" dist="101600" dir="4020000" sx="96000" sy="96000" algn="ctr" rotWithShape="0">
              <a:srgbClr val="000000">
                <a:alpha val="33000"/>
              </a:srgb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10" name="Rettangolo 9"/>
          <p:cNvSpPr/>
          <p:nvPr userDrawn="1"/>
        </p:nvSpPr>
        <p:spPr bwMode="auto">
          <a:xfrm>
            <a:off x="8083550" y="1422400"/>
            <a:ext cx="3208338" cy="47434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04800" dist="101600" dir="4020000" sx="96000" sy="96000" algn="ctr" rotWithShape="0">
              <a:srgbClr val="000000">
                <a:alpha val="33000"/>
              </a:srgb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pic>
        <p:nvPicPr>
          <p:cNvPr id="12" name="Immagine 4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2763838"/>
            <a:ext cx="431800" cy="889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4064000" y="1254125"/>
            <a:ext cx="974725" cy="5207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it-IT" altLang="it-IT" sz="2800" dirty="0">
              <a:solidFill>
                <a:srgbClr val="FFFFFF"/>
              </a:solidFill>
              <a:latin typeface="Gotham Black" panose="02000604040000020004" pitchFamily="50" charset="0"/>
            </a:endParaRPr>
          </a:p>
        </p:txBody>
      </p:sp>
      <p:pic>
        <p:nvPicPr>
          <p:cNvPr id="15" name="Immagine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2763838"/>
            <a:ext cx="431800" cy="889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7866063" y="1254125"/>
            <a:ext cx="1001712" cy="5207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it-IT" altLang="it-IT" sz="2800" dirty="0">
              <a:solidFill>
                <a:srgbClr val="FFFFFF"/>
              </a:solidFill>
              <a:latin typeface="Gotham Black" panose="02000604040000020004" pitchFamily="50" charset="0"/>
            </a:endParaRPr>
          </a:p>
        </p:txBody>
      </p:sp>
      <p:sp>
        <p:nvSpPr>
          <p:cNvPr id="17" name="Triangolo isoscele 52"/>
          <p:cNvSpPr>
            <a:spLocks noChangeArrowheads="1"/>
          </p:cNvSpPr>
          <p:nvPr userDrawn="1"/>
        </p:nvSpPr>
        <p:spPr bwMode="auto">
          <a:xfrm rot="5400000">
            <a:off x="7269163" y="3752850"/>
            <a:ext cx="1368425" cy="504825"/>
          </a:xfrm>
          <a:prstGeom prst="triangle">
            <a:avLst>
              <a:gd name="adj" fmla="val 50000"/>
            </a:avLst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8" name="Triangolo isoscele 53"/>
          <p:cNvSpPr>
            <a:spLocks noChangeArrowheads="1"/>
          </p:cNvSpPr>
          <p:nvPr userDrawn="1"/>
        </p:nvSpPr>
        <p:spPr bwMode="auto">
          <a:xfrm rot="5400000">
            <a:off x="11063288" y="3713163"/>
            <a:ext cx="1368425" cy="504825"/>
          </a:xfrm>
          <a:prstGeom prst="triangle">
            <a:avLst>
              <a:gd name="adj" fmla="val 50000"/>
            </a:avLst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19" name="Immagine 5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5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magin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81750"/>
            <a:ext cx="12191999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egnaposto testo 2"/>
          <p:cNvSpPr>
            <a:spLocks noGrp="1"/>
          </p:cNvSpPr>
          <p:nvPr>
            <p:ph type="body" idx="14"/>
          </p:nvPr>
        </p:nvSpPr>
        <p:spPr>
          <a:xfrm>
            <a:off x="4710113" y="1848682"/>
            <a:ext cx="2238375" cy="818318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6" name="Segnaposto testo 2"/>
          <p:cNvSpPr>
            <a:spLocks noGrp="1"/>
          </p:cNvSpPr>
          <p:nvPr>
            <p:ph type="body" idx="15"/>
          </p:nvPr>
        </p:nvSpPr>
        <p:spPr>
          <a:xfrm>
            <a:off x="4710113" y="3017838"/>
            <a:ext cx="2238375" cy="2982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7" name="Segnaposto testo 2"/>
          <p:cNvSpPr>
            <a:spLocks noGrp="1"/>
          </p:cNvSpPr>
          <p:nvPr>
            <p:ph type="body" idx="16"/>
          </p:nvPr>
        </p:nvSpPr>
        <p:spPr>
          <a:xfrm>
            <a:off x="4084241" y="1274423"/>
            <a:ext cx="929481" cy="477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8" name="Segnaposto testo 2"/>
          <p:cNvSpPr>
            <a:spLocks noGrp="1"/>
          </p:cNvSpPr>
          <p:nvPr>
            <p:ph type="body" idx="17"/>
          </p:nvPr>
        </p:nvSpPr>
        <p:spPr>
          <a:xfrm>
            <a:off x="8512175" y="1842747"/>
            <a:ext cx="2238375" cy="818318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9" name="Segnaposto testo 2"/>
          <p:cNvSpPr>
            <a:spLocks noGrp="1"/>
          </p:cNvSpPr>
          <p:nvPr>
            <p:ph type="body" idx="18"/>
          </p:nvPr>
        </p:nvSpPr>
        <p:spPr>
          <a:xfrm>
            <a:off x="8512175" y="3011903"/>
            <a:ext cx="2238375" cy="2982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0" name="Segnaposto testo 2"/>
          <p:cNvSpPr>
            <a:spLocks noGrp="1"/>
          </p:cNvSpPr>
          <p:nvPr>
            <p:ph type="body" idx="19"/>
          </p:nvPr>
        </p:nvSpPr>
        <p:spPr>
          <a:xfrm>
            <a:off x="7902178" y="1281188"/>
            <a:ext cx="929481" cy="477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1" name="Segnaposto testo 2"/>
          <p:cNvSpPr>
            <a:spLocks noGrp="1"/>
          </p:cNvSpPr>
          <p:nvPr>
            <p:ph type="body" idx="20"/>
          </p:nvPr>
        </p:nvSpPr>
        <p:spPr>
          <a:xfrm>
            <a:off x="704850" y="1790738"/>
            <a:ext cx="2238375" cy="81831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3" name="Segnaposto testo 2"/>
          <p:cNvSpPr>
            <a:spLocks noGrp="1"/>
          </p:cNvSpPr>
          <p:nvPr>
            <p:ph type="body" idx="21"/>
          </p:nvPr>
        </p:nvSpPr>
        <p:spPr>
          <a:xfrm>
            <a:off x="695325" y="3213647"/>
            <a:ext cx="2238375" cy="1475828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2" name="Segnaposto numero diapositiva 8"/>
          <p:cNvSpPr txBox="1">
            <a:spLocks/>
          </p:cNvSpPr>
          <p:nvPr userDrawn="1"/>
        </p:nvSpPr>
        <p:spPr>
          <a:xfrm>
            <a:off x="9039224" y="6450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6706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 txBox="1">
            <a:spLocks/>
          </p:cNvSpPr>
          <p:nvPr userDrawn="1"/>
        </p:nvSpPr>
        <p:spPr>
          <a:xfrm>
            <a:off x="9197975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5875"/>
            <a:ext cx="12192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ttangolo 23"/>
          <p:cNvSpPr>
            <a:spLocks noChangeArrowheads="1"/>
          </p:cNvSpPr>
          <p:nvPr userDrawn="1"/>
        </p:nvSpPr>
        <p:spPr bwMode="auto">
          <a:xfrm>
            <a:off x="0" y="0"/>
            <a:ext cx="12192000" cy="4941888"/>
          </a:xfrm>
          <a:prstGeom prst="rect">
            <a:avLst/>
          </a:prstGeom>
          <a:solidFill>
            <a:srgbClr val="00599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" name="Rettangolo 6"/>
          <p:cNvSpPr/>
          <p:nvPr userDrawn="1"/>
        </p:nvSpPr>
        <p:spPr bwMode="auto">
          <a:xfrm>
            <a:off x="4278313" y="1422400"/>
            <a:ext cx="3208337" cy="47434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04800" dist="101600" dir="4020000" sx="96000" sy="96000" algn="ctr" rotWithShape="0">
              <a:srgbClr val="000000">
                <a:alpha val="33000"/>
              </a:srgb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8" name="Rettangolo 7"/>
          <p:cNvSpPr/>
          <p:nvPr userDrawn="1"/>
        </p:nvSpPr>
        <p:spPr bwMode="auto">
          <a:xfrm>
            <a:off x="8083550" y="1422400"/>
            <a:ext cx="3208338" cy="47434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04800" dist="101600" dir="4020000" sx="96000" sy="96000" algn="ctr" rotWithShape="0">
              <a:srgbClr val="000000">
                <a:alpha val="33000"/>
              </a:srgb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pic>
        <p:nvPicPr>
          <p:cNvPr id="10" name="Immagin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2763838"/>
            <a:ext cx="431800" cy="889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4064000" y="1254125"/>
            <a:ext cx="974725" cy="5207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it-IT" altLang="it-IT" sz="2800" dirty="0">
              <a:solidFill>
                <a:srgbClr val="FFFFFF"/>
              </a:solidFill>
              <a:latin typeface="Gotham Black" panose="02000604040000020004" pitchFamily="50" charset="0"/>
            </a:endParaRPr>
          </a:p>
        </p:txBody>
      </p:sp>
      <p:pic>
        <p:nvPicPr>
          <p:cNvPr id="13" name="Immagin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2763838"/>
            <a:ext cx="431800" cy="889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7866063" y="1254125"/>
            <a:ext cx="1001712" cy="5207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it-IT" altLang="it-IT" sz="2800" dirty="0">
              <a:solidFill>
                <a:srgbClr val="FFFFFF"/>
              </a:solidFill>
              <a:latin typeface="Gotham Black" panose="02000604040000020004" pitchFamily="50" charset="0"/>
            </a:endParaRPr>
          </a:p>
        </p:txBody>
      </p:sp>
      <p:sp>
        <p:nvSpPr>
          <p:cNvPr id="15" name="Triangolo isoscele 9"/>
          <p:cNvSpPr>
            <a:spLocks noChangeArrowheads="1"/>
          </p:cNvSpPr>
          <p:nvPr userDrawn="1"/>
        </p:nvSpPr>
        <p:spPr bwMode="auto">
          <a:xfrm rot="5400000">
            <a:off x="7269163" y="3752850"/>
            <a:ext cx="1368425" cy="504825"/>
          </a:xfrm>
          <a:prstGeom prst="triangle">
            <a:avLst>
              <a:gd name="adj" fmla="val 50000"/>
            </a:avLst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6" name="Triangolo isoscele 39"/>
          <p:cNvSpPr>
            <a:spLocks noChangeArrowheads="1"/>
          </p:cNvSpPr>
          <p:nvPr userDrawn="1"/>
        </p:nvSpPr>
        <p:spPr bwMode="auto">
          <a:xfrm rot="5400000">
            <a:off x="11063288" y="3713163"/>
            <a:ext cx="1368425" cy="504825"/>
          </a:xfrm>
          <a:prstGeom prst="triangle">
            <a:avLst>
              <a:gd name="adj" fmla="val 50000"/>
            </a:avLst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17" name="Immagine 4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946150"/>
            <a:ext cx="8204200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4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946150"/>
            <a:ext cx="8204200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tangolo 18"/>
          <p:cNvSpPr/>
          <p:nvPr userDrawn="1"/>
        </p:nvSpPr>
        <p:spPr bwMode="auto">
          <a:xfrm>
            <a:off x="515938" y="1398588"/>
            <a:ext cx="3208337" cy="47434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04800" dist="101600" dir="4020000" sx="96000" sy="96000" algn="ctr" rotWithShape="0">
              <a:srgbClr val="000000">
                <a:alpha val="33000"/>
              </a:srgb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pic>
        <p:nvPicPr>
          <p:cNvPr id="21" name="Immagin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740025"/>
            <a:ext cx="431800" cy="889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301625" y="1230313"/>
            <a:ext cx="974725" cy="5207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it-IT" altLang="it-IT" sz="2800" dirty="0">
              <a:solidFill>
                <a:srgbClr val="FFFFFF"/>
              </a:solidFill>
              <a:latin typeface="Gotham Black" panose="02000604040000020004" pitchFamily="50" charset="0"/>
            </a:endParaRPr>
          </a:p>
        </p:txBody>
      </p:sp>
      <p:sp>
        <p:nvSpPr>
          <p:cNvPr id="23" name="Triangolo isoscele 27"/>
          <p:cNvSpPr>
            <a:spLocks noChangeArrowheads="1"/>
          </p:cNvSpPr>
          <p:nvPr userDrawn="1"/>
        </p:nvSpPr>
        <p:spPr bwMode="auto">
          <a:xfrm rot="5400000">
            <a:off x="3506788" y="3729038"/>
            <a:ext cx="1368425" cy="504825"/>
          </a:xfrm>
          <a:prstGeom prst="triangle">
            <a:avLst>
              <a:gd name="adj" fmla="val 50000"/>
            </a:avLst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24" name="Immagine 3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magine 3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magin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81750"/>
            <a:ext cx="12191999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egnaposto testo 2"/>
          <p:cNvSpPr>
            <a:spLocks noGrp="1"/>
          </p:cNvSpPr>
          <p:nvPr>
            <p:ph type="body" idx="14"/>
          </p:nvPr>
        </p:nvSpPr>
        <p:spPr>
          <a:xfrm>
            <a:off x="4729163" y="1848682"/>
            <a:ext cx="2238375" cy="818318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1" name="Segnaposto testo 2"/>
          <p:cNvSpPr>
            <a:spLocks noGrp="1"/>
          </p:cNvSpPr>
          <p:nvPr>
            <p:ph type="body" idx="15"/>
          </p:nvPr>
        </p:nvSpPr>
        <p:spPr>
          <a:xfrm>
            <a:off x="4729163" y="3017838"/>
            <a:ext cx="2238375" cy="2982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6" name="Segnaposto testo 2"/>
          <p:cNvSpPr>
            <a:spLocks noGrp="1"/>
          </p:cNvSpPr>
          <p:nvPr>
            <p:ph type="body" idx="17"/>
          </p:nvPr>
        </p:nvSpPr>
        <p:spPr>
          <a:xfrm>
            <a:off x="964011" y="1826795"/>
            <a:ext cx="2238375" cy="818318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7" name="Segnaposto testo 2"/>
          <p:cNvSpPr>
            <a:spLocks noGrp="1"/>
          </p:cNvSpPr>
          <p:nvPr>
            <p:ph type="body" idx="18"/>
          </p:nvPr>
        </p:nvSpPr>
        <p:spPr>
          <a:xfrm>
            <a:off x="964011" y="2995951"/>
            <a:ext cx="2238375" cy="2982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9" name="Segnaposto testo 2"/>
          <p:cNvSpPr>
            <a:spLocks noGrp="1"/>
          </p:cNvSpPr>
          <p:nvPr>
            <p:ph type="body" idx="20"/>
          </p:nvPr>
        </p:nvSpPr>
        <p:spPr>
          <a:xfrm>
            <a:off x="8507810" y="1849021"/>
            <a:ext cx="2238375" cy="818318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0" name="Segnaposto testo 2"/>
          <p:cNvSpPr>
            <a:spLocks noGrp="1"/>
          </p:cNvSpPr>
          <p:nvPr>
            <p:ph type="body" idx="21"/>
          </p:nvPr>
        </p:nvSpPr>
        <p:spPr>
          <a:xfrm>
            <a:off x="8507810" y="3018177"/>
            <a:ext cx="2238375" cy="2982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3" name="Segnaposto testo 2"/>
          <p:cNvSpPr>
            <a:spLocks noGrp="1"/>
          </p:cNvSpPr>
          <p:nvPr>
            <p:ph type="body" idx="16"/>
          </p:nvPr>
        </p:nvSpPr>
        <p:spPr>
          <a:xfrm>
            <a:off x="4084241" y="1274423"/>
            <a:ext cx="929481" cy="477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4" name="Segnaposto testo 2"/>
          <p:cNvSpPr>
            <a:spLocks noGrp="1"/>
          </p:cNvSpPr>
          <p:nvPr>
            <p:ph type="body" idx="22"/>
          </p:nvPr>
        </p:nvSpPr>
        <p:spPr>
          <a:xfrm>
            <a:off x="7893809" y="1260731"/>
            <a:ext cx="929481" cy="477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5" name="Segnaposto testo 2"/>
          <p:cNvSpPr>
            <a:spLocks noGrp="1"/>
          </p:cNvSpPr>
          <p:nvPr>
            <p:ph type="body" idx="23"/>
          </p:nvPr>
        </p:nvSpPr>
        <p:spPr>
          <a:xfrm>
            <a:off x="324246" y="1251952"/>
            <a:ext cx="929481" cy="47742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2" name="Segnaposto numero diapositiva 8"/>
          <p:cNvSpPr txBox="1">
            <a:spLocks/>
          </p:cNvSpPr>
          <p:nvPr userDrawn="1"/>
        </p:nvSpPr>
        <p:spPr>
          <a:xfrm>
            <a:off x="9039224" y="6450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6839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5291-048B-4B77-9A6A-EDD108428535}" type="datetimeFigureOut">
              <a:rPr lang="it-IT" smtClean="0"/>
              <a:t>22/07/2019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95E7-AF79-47C6-A8C3-BEBEA783D0D6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uppo 81"/>
          <p:cNvGrpSpPr>
            <a:grpSpLocks/>
          </p:cNvGrpSpPr>
          <p:nvPr userDrawn="1"/>
        </p:nvGrpSpPr>
        <p:grpSpPr bwMode="auto">
          <a:xfrm>
            <a:off x="1631950" y="2136775"/>
            <a:ext cx="2592388" cy="1878013"/>
            <a:chOff x="1631504" y="2137564"/>
            <a:chExt cx="2592288" cy="1877596"/>
          </a:xfrm>
        </p:grpSpPr>
        <p:grpSp>
          <p:nvGrpSpPr>
            <p:cNvPr id="8" name="Gruppo 12"/>
            <p:cNvGrpSpPr>
              <a:grpSpLocks/>
            </p:cNvGrpSpPr>
            <p:nvPr/>
          </p:nvGrpSpPr>
          <p:grpSpPr bwMode="auto">
            <a:xfrm>
              <a:off x="1631504" y="3511104"/>
              <a:ext cx="2592288" cy="504056"/>
              <a:chOff x="1127448" y="3501008"/>
              <a:chExt cx="2592288" cy="504056"/>
            </a:xfrm>
          </p:grpSpPr>
          <p:sp>
            <p:nvSpPr>
              <p:cNvPr id="13" name="Ovale 4"/>
              <p:cNvSpPr>
                <a:spLocks noChangeArrowheads="1"/>
              </p:cNvSpPr>
              <p:nvPr/>
            </p:nvSpPr>
            <p:spPr bwMode="auto">
              <a:xfrm>
                <a:off x="1127448" y="3501008"/>
                <a:ext cx="504056" cy="504056"/>
              </a:xfrm>
              <a:prstGeom prst="ellipse">
                <a:avLst/>
              </a:prstGeom>
              <a:solidFill>
                <a:srgbClr val="005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4" name="Rettangolo arrotondato 7"/>
              <p:cNvSpPr>
                <a:spLocks noChangeArrowheads="1"/>
              </p:cNvSpPr>
              <p:nvPr/>
            </p:nvSpPr>
            <p:spPr bwMode="auto">
              <a:xfrm>
                <a:off x="1487488" y="3634677"/>
                <a:ext cx="2232248" cy="236719"/>
              </a:xfrm>
              <a:prstGeom prst="roundRect">
                <a:avLst>
                  <a:gd name="adj" fmla="val 16667"/>
                </a:avLst>
              </a:prstGeom>
              <a:solidFill>
                <a:srgbClr val="005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5" name="Ovale 10"/>
              <p:cNvSpPr>
                <a:spLocks noChangeArrowheads="1"/>
              </p:cNvSpPr>
              <p:nvPr/>
            </p:nvSpPr>
            <p:spPr bwMode="auto">
              <a:xfrm>
                <a:off x="1253462" y="3627022"/>
                <a:ext cx="252028" cy="2520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sp>
          <p:nvSpPr>
            <p:cNvPr id="9" name="Triangolo isoscele 13"/>
            <p:cNvSpPr>
              <a:spLocks noChangeArrowheads="1"/>
            </p:cNvSpPr>
            <p:nvPr/>
          </p:nvSpPr>
          <p:spPr bwMode="auto">
            <a:xfrm>
              <a:off x="1694511" y="3300254"/>
              <a:ext cx="378042" cy="144016"/>
            </a:xfrm>
            <a:prstGeom prst="triangle">
              <a:avLst>
                <a:gd name="adj" fmla="val 50000"/>
              </a:avLst>
            </a:prstGeom>
            <a:solidFill>
              <a:srgbClr val="005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grpSp>
          <p:nvGrpSpPr>
            <p:cNvPr id="10" name="Gruppo 46"/>
            <p:cNvGrpSpPr>
              <a:grpSpLocks/>
            </p:cNvGrpSpPr>
            <p:nvPr/>
          </p:nvGrpSpPr>
          <p:grpSpPr bwMode="auto">
            <a:xfrm>
              <a:off x="1802523" y="2137564"/>
              <a:ext cx="162018" cy="1077539"/>
              <a:chOff x="1303598" y="2135437"/>
              <a:chExt cx="162018" cy="1077539"/>
            </a:xfrm>
          </p:grpSpPr>
          <p:cxnSp>
            <p:nvCxnSpPr>
              <p:cNvPr id="11" name="Connettore 1 16"/>
              <p:cNvCxnSpPr>
                <a:cxnSpLocks noChangeShapeType="1"/>
              </p:cNvCxnSpPr>
              <p:nvPr/>
            </p:nvCxnSpPr>
            <p:spPr bwMode="auto">
              <a:xfrm>
                <a:off x="1384607" y="2208506"/>
                <a:ext cx="0" cy="100447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2" name="Ovale 18"/>
              <p:cNvSpPr>
                <a:spLocks noChangeArrowheads="1"/>
              </p:cNvSpPr>
              <p:nvPr/>
            </p:nvSpPr>
            <p:spPr bwMode="auto">
              <a:xfrm>
                <a:off x="1303598" y="2135437"/>
                <a:ext cx="162018" cy="162018"/>
              </a:xfrm>
              <a:prstGeom prst="ellipse">
                <a:avLst/>
              </a:prstGeom>
              <a:solidFill>
                <a:srgbClr val="005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 b="1"/>
              </a:p>
            </p:txBody>
          </p:sp>
        </p:grpSp>
      </p:grpSp>
      <p:grpSp>
        <p:nvGrpSpPr>
          <p:cNvPr id="16" name="Gruppo 84"/>
          <p:cNvGrpSpPr>
            <a:grpSpLocks/>
          </p:cNvGrpSpPr>
          <p:nvPr userDrawn="1"/>
        </p:nvGrpSpPr>
        <p:grpSpPr bwMode="auto">
          <a:xfrm>
            <a:off x="4095750" y="3511550"/>
            <a:ext cx="2592388" cy="1862138"/>
            <a:chOff x="4096495" y="3511104"/>
            <a:chExt cx="2592288" cy="1863362"/>
          </a:xfrm>
        </p:grpSpPr>
        <p:grpSp>
          <p:nvGrpSpPr>
            <p:cNvPr id="17" name="Gruppo 26"/>
            <p:cNvGrpSpPr>
              <a:grpSpLocks/>
            </p:cNvGrpSpPr>
            <p:nvPr/>
          </p:nvGrpSpPr>
          <p:grpSpPr bwMode="auto">
            <a:xfrm>
              <a:off x="4096495" y="3511104"/>
              <a:ext cx="2592288" cy="504056"/>
              <a:chOff x="1127448" y="3501008"/>
              <a:chExt cx="2592288" cy="504056"/>
            </a:xfrm>
          </p:grpSpPr>
          <p:sp>
            <p:nvSpPr>
              <p:cNvPr id="22" name="Ovale 30"/>
              <p:cNvSpPr>
                <a:spLocks noChangeArrowheads="1"/>
              </p:cNvSpPr>
              <p:nvPr/>
            </p:nvSpPr>
            <p:spPr bwMode="auto">
              <a:xfrm>
                <a:off x="1127448" y="3501008"/>
                <a:ext cx="504056" cy="504056"/>
              </a:xfrm>
              <a:prstGeom prst="ellipse">
                <a:avLst/>
              </a:prstGeom>
              <a:solidFill>
                <a:srgbClr val="F8A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3" name="Rettangolo arrotondato 31"/>
              <p:cNvSpPr>
                <a:spLocks noChangeArrowheads="1"/>
              </p:cNvSpPr>
              <p:nvPr/>
            </p:nvSpPr>
            <p:spPr bwMode="auto">
              <a:xfrm>
                <a:off x="1487488" y="3634677"/>
                <a:ext cx="2232248" cy="236719"/>
              </a:xfrm>
              <a:prstGeom prst="roundRect">
                <a:avLst>
                  <a:gd name="adj" fmla="val 16667"/>
                </a:avLst>
              </a:prstGeom>
              <a:solidFill>
                <a:srgbClr val="F8A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4" name="Ovale 32"/>
              <p:cNvSpPr>
                <a:spLocks noChangeArrowheads="1"/>
              </p:cNvSpPr>
              <p:nvPr/>
            </p:nvSpPr>
            <p:spPr bwMode="auto">
              <a:xfrm>
                <a:off x="1253462" y="3627022"/>
                <a:ext cx="252028" cy="2520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sp>
          <p:nvSpPr>
            <p:cNvPr id="18" name="Triangolo isoscele 43"/>
            <p:cNvSpPr>
              <a:spLocks noChangeArrowheads="1"/>
            </p:cNvSpPr>
            <p:nvPr/>
          </p:nvSpPr>
          <p:spPr bwMode="auto">
            <a:xfrm rot="10800000">
              <a:off x="4170337" y="4076821"/>
              <a:ext cx="378042" cy="14401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grpSp>
          <p:nvGrpSpPr>
            <p:cNvPr id="19" name="Gruppo 53"/>
            <p:cNvGrpSpPr>
              <a:grpSpLocks/>
            </p:cNvGrpSpPr>
            <p:nvPr/>
          </p:nvGrpSpPr>
          <p:grpSpPr bwMode="auto">
            <a:xfrm rot="10800000">
              <a:off x="4286982" y="4296927"/>
              <a:ext cx="162018" cy="1077539"/>
              <a:chOff x="1303598" y="2135437"/>
              <a:chExt cx="162018" cy="1077539"/>
            </a:xfrm>
          </p:grpSpPr>
          <p:cxnSp>
            <p:nvCxnSpPr>
              <p:cNvPr id="20" name="Connettore 1 54"/>
              <p:cNvCxnSpPr>
                <a:cxnSpLocks noChangeShapeType="1"/>
              </p:cNvCxnSpPr>
              <p:nvPr/>
            </p:nvCxnSpPr>
            <p:spPr bwMode="auto">
              <a:xfrm>
                <a:off x="1384607" y="2208506"/>
                <a:ext cx="0" cy="100447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Ovale 55"/>
              <p:cNvSpPr>
                <a:spLocks noChangeArrowheads="1"/>
              </p:cNvSpPr>
              <p:nvPr/>
            </p:nvSpPr>
            <p:spPr bwMode="auto">
              <a:xfrm>
                <a:off x="1303598" y="2135437"/>
                <a:ext cx="162018" cy="162018"/>
              </a:xfrm>
              <a:prstGeom prst="ellipse">
                <a:avLst/>
              </a:prstGeom>
              <a:solidFill>
                <a:srgbClr val="EA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 b="1"/>
              </a:p>
            </p:txBody>
          </p:sp>
        </p:grpSp>
      </p:grpSp>
      <p:grpSp>
        <p:nvGrpSpPr>
          <p:cNvPr id="28" name="Gruppo 82"/>
          <p:cNvGrpSpPr>
            <a:grpSpLocks/>
          </p:cNvGrpSpPr>
          <p:nvPr userDrawn="1"/>
        </p:nvGrpSpPr>
        <p:grpSpPr bwMode="auto">
          <a:xfrm>
            <a:off x="6613525" y="2136775"/>
            <a:ext cx="2592388" cy="1878013"/>
            <a:chOff x="6613429" y="2137564"/>
            <a:chExt cx="2592288" cy="1877596"/>
          </a:xfrm>
        </p:grpSpPr>
        <p:grpSp>
          <p:nvGrpSpPr>
            <p:cNvPr id="29" name="Gruppo 33"/>
            <p:cNvGrpSpPr>
              <a:grpSpLocks/>
            </p:cNvGrpSpPr>
            <p:nvPr/>
          </p:nvGrpSpPr>
          <p:grpSpPr bwMode="auto">
            <a:xfrm>
              <a:off x="6613429" y="3511104"/>
              <a:ext cx="2592288" cy="504056"/>
              <a:chOff x="1127448" y="3501008"/>
              <a:chExt cx="2592288" cy="504056"/>
            </a:xfrm>
          </p:grpSpPr>
          <p:sp>
            <p:nvSpPr>
              <p:cNvPr id="34" name="Ovale 34"/>
              <p:cNvSpPr>
                <a:spLocks noChangeArrowheads="1"/>
              </p:cNvSpPr>
              <p:nvPr/>
            </p:nvSpPr>
            <p:spPr bwMode="auto">
              <a:xfrm>
                <a:off x="1127448" y="3501008"/>
                <a:ext cx="504056" cy="504056"/>
              </a:xfrm>
              <a:prstGeom prst="ellipse">
                <a:avLst/>
              </a:prstGeom>
              <a:solidFill>
                <a:srgbClr val="005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35" name="Rettangolo arrotondato 35"/>
              <p:cNvSpPr>
                <a:spLocks noChangeArrowheads="1"/>
              </p:cNvSpPr>
              <p:nvPr/>
            </p:nvSpPr>
            <p:spPr bwMode="auto">
              <a:xfrm>
                <a:off x="1487488" y="3634677"/>
                <a:ext cx="2232248" cy="236719"/>
              </a:xfrm>
              <a:prstGeom prst="roundRect">
                <a:avLst>
                  <a:gd name="adj" fmla="val 16667"/>
                </a:avLst>
              </a:prstGeom>
              <a:solidFill>
                <a:srgbClr val="005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36" name="Ovale 36"/>
              <p:cNvSpPr>
                <a:spLocks noChangeArrowheads="1"/>
              </p:cNvSpPr>
              <p:nvPr/>
            </p:nvSpPr>
            <p:spPr bwMode="auto">
              <a:xfrm>
                <a:off x="1253462" y="3627022"/>
                <a:ext cx="252028" cy="2520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sp>
          <p:nvSpPr>
            <p:cNvPr id="30" name="Triangolo isoscele 41"/>
            <p:cNvSpPr>
              <a:spLocks noChangeArrowheads="1"/>
            </p:cNvSpPr>
            <p:nvPr/>
          </p:nvSpPr>
          <p:spPr bwMode="auto">
            <a:xfrm>
              <a:off x="6663430" y="3307909"/>
              <a:ext cx="378042" cy="144016"/>
            </a:xfrm>
            <a:prstGeom prst="triangle">
              <a:avLst>
                <a:gd name="adj" fmla="val 50000"/>
              </a:avLst>
            </a:prstGeom>
            <a:solidFill>
              <a:srgbClr val="005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grpSp>
          <p:nvGrpSpPr>
            <p:cNvPr id="31" name="Gruppo 47"/>
            <p:cNvGrpSpPr>
              <a:grpSpLocks/>
            </p:cNvGrpSpPr>
            <p:nvPr/>
          </p:nvGrpSpPr>
          <p:grpSpPr bwMode="auto">
            <a:xfrm>
              <a:off x="6771442" y="2137564"/>
              <a:ext cx="162018" cy="1077539"/>
              <a:chOff x="1303598" y="2135437"/>
              <a:chExt cx="162018" cy="1077539"/>
            </a:xfrm>
          </p:grpSpPr>
          <p:cxnSp>
            <p:nvCxnSpPr>
              <p:cNvPr id="32" name="Connettore 1 48"/>
              <p:cNvCxnSpPr>
                <a:cxnSpLocks noChangeShapeType="1"/>
              </p:cNvCxnSpPr>
              <p:nvPr/>
            </p:nvCxnSpPr>
            <p:spPr bwMode="auto">
              <a:xfrm>
                <a:off x="1384607" y="2208506"/>
                <a:ext cx="0" cy="100447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3" name="Ovale 49"/>
              <p:cNvSpPr>
                <a:spLocks noChangeArrowheads="1"/>
              </p:cNvSpPr>
              <p:nvPr/>
            </p:nvSpPr>
            <p:spPr bwMode="auto">
              <a:xfrm>
                <a:off x="1303598" y="2135437"/>
                <a:ext cx="162018" cy="162018"/>
              </a:xfrm>
              <a:prstGeom prst="ellipse">
                <a:avLst/>
              </a:prstGeom>
              <a:solidFill>
                <a:srgbClr val="005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 b="1"/>
              </a:p>
            </p:txBody>
          </p:sp>
        </p:grpSp>
      </p:grpSp>
      <p:grpSp>
        <p:nvGrpSpPr>
          <p:cNvPr id="37" name="Gruppo 83"/>
          <p:cNvGrpSpPr>
            <a:grpSpLocks/>
          </p:cNvGrpSpPr>
          <p:nvPr userDrawn="1"/>
        </p:nvGrpSpPr>
        <p:grpSpPr bwMode="auto">
          <a:xfrm>
            <a:off x="9082088" y="3511550"/>
            <a:ext cx="3160712" cy="1862138"/>
            <a:chOff x="9081582" y="3511104"/>
            <a:chExt cx="3161078" cy="1863362"/>
          </a:xfrm>
        </p:grpSpPr>
        <p:grpSp>
          <p:nvGrpSpPr>
            <p:cNvPr id="38" name="Gruppo 37"/>
            <p:cNvGrpSpPr>
              <a:grpSpLocks/>
            </p:cNvGrpSpPr>
            <p:nvPr/>
          </p:nvGrpSpPr>
          <p:grpSpPr bwMode="auto">
            <a:xfrm>
              <a:off x="9081582" y="3511104"/>
              <a:ext cx="3161078" cy="504056"/>
              <a:chOff x="1127448" y="3501008"/>
              <a:chExt cx="3161078" cy="504056"/>
            </a:xfrm>
          </p:grpSpPr>
          <p:sp>
            <p:nvSpPr>
              <p:cNvPr id="43" name="Ovale 38"/>
              <p:cNvSpPr>
                <a:spLocks noChangeArrowheads="1"/>
              </p:cNvSpPr>
              <p:nvPr/>
            </p:nvSpPr>
            <p:spPr bwMode="auto">
              <a:xfrm>
                <a:off x="1127448" y="3501008"/>
                <a:ext cx="504056" cy="504056"/>
              </a:xfrm>
              <a:prstGeom prst="ellipse">
                <a:avLst/>
              </a:prstGeom>
              <a:solidFill>
                <a:srgbClr val="F8A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44" name="Rettangolo arrotondato 39"/>
              <p:cNvSpPr>
                <a:spLocks noChangeArrowheads="1"/>
              </p:cNvSpPr>
              <p:nvPr/>
            </p:nvSpPr>
            <p:spPr bwMode="auto">
              <a:xfrm>
                <a:off x="1487488" y="3614505"/>
                <a:ext cx="2801038" cy="256892"/>
              </a:xfrm>
              <a:prstGeom prst="roundRect">
                <a:avLst>
                  <a:gd name="adj" fmla="val 16667"/>
                </a:avLst>
              </a:prstGeom>
              <a:solidFill>
                <a:srgbClr val="F8A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45" name="Ovale 40"/>
              <p:cNvSpPr>
                <a:spLocks noChangeArrowheads="1"/>
              </p:cNvSpPr>
              <p:nvPr/>
            </p:nvSpPr>
            <p:spPr bwMode="auto">
              <a:xfrm>
                <a:off x="1253462" y="3627022"/>
                <a:ext cx="252028" cy="2520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sp>
          <p:nvSpPr>
            <p:cNvPr id="39" name="Triangolo isoscele 42"/>
            <p:cNvSpPr>
              <a:spLocks noChangeArrowheads="1"/>
            </p:cNvSpPr>
            <p:nvPr/>
          </p:nvSpPr>
          <p:spPr bwMode="auto">
            <a:xfrm rot="10800000">
              <a:off x="9153170" y="4076821"/>
              <a:ext cx="378042" cy="14401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grpSp>
          <p:nvGrpSpPr>
            <p:cNvPr id="40" name="Gruppo 52"/>
            <p:cNvGrpSpPr>
              <a:grpSpLocks/>
            </p:cNvGrpSpPr>
            <p:nvPr/>
          </p:nvGrpSpPr>
          <p:grpSpPr bwMode="auto">
            <a:xfrm rot="10800000">
              <a:off x="9255901" y="4296927"/>
              <a:ext cx="162018" cy="1077539"/>
              <a:chOff x="1303598" y="2135437"/>
              <a:chExt cx="162018" cy="1077539"/>
            </a:xfrm>
          </p:grpSpPr>
          <p:cxnSp>
            <p:nvCxnSpPr>
              <p:cNvPr id="41" name="Connettore 1 56"/>
              <p:cNvCxnSpPr>
                <a:cxnSpLocks noChangeShapeType="1"/>
              </p:cNvCxnSpPr>
              <p:nvPr/>
            </p:nvCxnSpPr>
            <p:spPr bwMode="auto">
              <a:xfrm>
                <a:off x="1384607" y="2208506"/>
                <a:ext cx="0" cy="100447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2" name="Ovale 57"/>
              <p:cNvSpPr>
                <a:spLocks noChangeArrowheads="1"/>
              </p:cNvSpPr>
              <p:nvPr/>
            </p:nvSpPr>
            <p:spPr bwMode="auto">
              <a:xfrm>
                <a:off x="1303598" y="2135437"/>
                <a:ext cx="162018" cy="162018"/>
              </a:xfrm>
              <a:prstGeom prst="ellipse">
                <a:avLst/>
              </a:prstGeom>
              <a:solidFill>
                <a:srgbClr val="EA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 b="1"/>
              </a:p>
            </p:txBody>
          </p:sp>
        </p:grpSp>
      </p:grpSp>
      <p:pic>
        <p:nvPicPr>
          <p:cNvPr id="55" name="Immagine 7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magin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81750"/>
            <a:ext cx="12191999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magin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7554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Immagin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Segnaposto testo 2"/>
          <p:cNvSpPr>
            <a:spLocks noGrp="1"/>
          </p:cNvSpPr>
          <p:nvPr>
            <p:ph type="body" idx="14"/>
          </p:nvPr>
        </p:nvSpPr>
        <p:spPr>
          <a:xfrm>
            <a:off x="1883987" y="1901576"/>
            <a:ext cx="2251800" cy="616568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4" name="Segnaposto testo 2"/>
          <p:cNvSpPr>
            <a:spLocks noGrp="1"/>
          </p:cNvSpPr>
          <p:nvPr>
            <p:ph type="body" idx="15"/>
          </p:nvPr>
        </p:nvSpPr>
        <p:spPr>
          <a:xfrm>
            <a:off x="6852554" y="1911253"/>
            <a:ext cx="2251800" cy="616568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5" name="Segnaposto testo 2"/>
          <p:cNvSpPr>
            <a:spLocks noGrp="1"/>
          </p:cNvSpPr>
          <p:nvPr>
            <p:ph type="body" idx="16"/>
          </p:nvPr>
        </p:nvSpPr>
        <p:spPr>
          <a:xfrm>
            <a:off x="4365605" y="4963500"/>
            <a:ext cx="2251800" cy="616568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6" name="Segnaposto testo 2"/>
          <p:cNvSpPr>
            <a:spLocks noGrp="1"/>
          </p:cNvSpPr>
          <p:nvPr>
            <p:ph type="body" idx="17"/>
          </p:nvPr>
        </p:nvSpPr>
        <p:spPr>
          <a:xfrm>
            <a:off x="9334086" y="4992384"/>
            <a:ext cx="2251800" cy="616568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2" name="Segnaposto numero diapositiva 8"/>
          <p:cNvSpPr txBox="1">
            <a:spLocks/>
          </p:cNvSpPr>
          <p:nvPr userDrawn="1"/>
        </p:nvSpPr>
        <p:spPr>
          <a:xfrm>
            <a:off x="9017670" y="6450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5973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ttangolo arrotondato 39"/>
          <p:cNvSpPr>
            <a:spLocks noChangeArrowheads="1"/>
          </p:cNvSpPr>
          <p:nvPr userDrawn="1"/>
        </p:nvSpPr>
        <p:spPr bwMode="auto">
          <a:xfrm>
            <a:off x="0" y="3643313"/>
            <a:ext cx="1203325" cy="236537"/>
          </a:xfrm>
          <a:prstGeom prst="roundRect">
            <a:avLst>
              <a:gd name="adj" fmla="val 16667"/>
            </a:avLst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grpSp>
        <p:nvGrpSpPr>
          <p:cNvPr id="11" name="Gruppo 14"/>
          <p:cNvGrpSpPr>
            <a:grpSpLocks/>
          </p:cNvGrpSpPr>
          <p:nvPr userDrawn="1"/>
        </p:nvGrpSpPr>
        <p:grpSpPr bwMode="auto">
          <a:xfrm>
            <a:off x="1127125" y="2135188"/>
            <a:ext cx="2592388" cy="1878012"/>
            <a:chOff x="1127448" y="2135437"/>
            <a:chExt cx="2592288" cy="1877596"/>
          </a:xfrm>
        </p:grpSpPr>
        <p:grpSp>
          <p:nvGrpSpPr>
            <p:cNvPr id="12" name="Gruppo 12"/>
            <p:cNvGrpSpPr>
              <a:grpSpLocks/>
            </p:cNvGrpSpPr>
            <p:nvPr/>
          </p:nvGrpSpPr>
          <p:grpSpPr bwMode="auto">
            <a:xfrm>
              <a:off x="1127448" y="3508977"/>
              <a:ext cx="2592288" cy="504056"/>
              <a:chOff x="1127448" y="3501008"/>
              <a:chExt cx="2592288" cy="504056"/>
            </a:xfrm>
          </p:grpSpPr>
          <p:sp>
            <p:nvSpPr>
              <p:cNvPr id="17" name="Ovale 4"/>
              <p:cNvSpPr>
                <a:spLocks noChangeArrowheads="1"/>
              </p:cNvSpPr>
              <p:nvPr/>
            </p:nvSpPr>
            <p:spPr bwMode="auto">
              <a:xfrm>
                <a:off x="1127448" y="3501008"/>
                <a:ext cx="504056" cy="504056"/>
              </a:xfrm>
              <a:prstGeom prst="ellipse">
                <a:avLst/>
              </a:prstGeom>
              <a:solidFill>
                <a:srgbClr val="005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8" name="Rettangolo arrotondato 7"/>
              <p:cNvSpPr>
                <a:spLocks noChangeArrowheads="1"/>
              </p:cNvSpPr>
              <p:nvPr/>
            </p:nvSpPr>
            <p:spPr bwMode="auto">
              <a:xfrm>
                <a:off x="1487488" y="3634677"/>
                <a:ext cx="2232248" cy="236719"/>
              </a:xfrm>
              <a:prstGeom prst="roundRect">
                <a:avLst>
                  <a:gd name="adj" fmla="val 16667"/>
                </a:avLst>
              </a:prstGeom>
              <a:solidFill>
                <a:srgbClr val="005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19" name="Ovale 10"/>
              <p:cNvSpPr>
                <a:spLocks noChangeArrowheads="1"/>
              </p:cNvSpPr>
              <p:nvPr/>
            </p:nvSpPr>
            <p:spPr bwMode="auto">
              <a:xfrm>
                <a:off x="1253462" y="3627022"/>
                <a:ext cx="252028" cy="2520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sp>
          <p:nvSpPr>
            <p:cNvPr id="13" name="Triangolo isoscele 13"/>
            <p:cNvSpPr>
              <a:spLocks noChangeArrowheads="1"/>
            </p:cNvSpPr>
            <p:nvPr/>
          </p:nvSpPr>
          <p:spPr bwMode="auto">
            <a:xfrm>
              <a:off x="1190455" y="3298127"/>
              <a:ext cx="378042" cy="144016"/>
            </a:xfrm>
            <a:prstGeom prst="triangle">
              <a:avLst>
                <a:gd name="adj" fmla="val 50000"/>
              </a:avLst>
            </a:prstGeom>
            <a:solidFill>
              <a:srgbClr val="005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grpSp>
          <p:nvGrpSpPr>
            <p:cNvPr id="14" name="Gruppo 46"/>
            <p:cNvGrpSpPr>
              <a:grpSpLocks/>
            </p:cNvGrpSpPr>
            <p:nvPr/>
          </p:nvGrpSpPr>
          <p:grpSpPr bwMode="auto">
            <a:xfrm>
              <a:off x="1298467" y="2135437"/>
              <a:ext cx="162018" cy="1077539"/>
              <a:chOff x="1303598" y="2135437"/>
              <a:chExt cx="162018" cy="1077539"/>
            </a:xfrm>
          </p:grpSpPr>
          <p:cxnSp>
            <p:nvCxnSpPr>
              <p:cNvPr id="15" name="Connettore 1 16"/>
              <p:cNvCxnSpPr>
                <a:cxnSpLocks noChangeShapeType="1"/>
              </p:cNvCxnSpPr>
              <p:nvPr/>
            </p:nvCxnSpPr>
            <p:spPr bwMode="auto">
              <a:xfrm>
                <a:off x="1384607" y="2208506"/>
                <a:ext cx="0" cy="100447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Ovale 18"/>
              <p:cNvSpPr>
                <a:spLocks noChangeArrowheads="1"/>
              </p:cNvSpPr>
              <p:nvPr/>
            </p:nvSpPr>
            <p:spPr bwMode="auto">
              <a:xfrm>
                <a:off x="1303598" y="2135437"/>
                <a:ext cx="162018" cy="162018"/>
              </a:xfrm>
              <a:prstGeom prst="ellipse">
                <a:avLst/>
              </a:prstGeom>
              <a:solidFill>
                <a:srgbClr val="005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 b="1"/>
              </a:p>
            </p:txBody>
          </p:sp>
        </p:grpSp>
      </p:grpSp>
      <p:grpSp>
        <p:nvGrpSpPr>
          <p:cNvPr id="20" name="Gruppo 9"/>
          <p:cNvGrpSpPr>
            <a:grpSpLocks/>
          </p:cNvGrpSpPr>
          <p:nvPr userDrawn="1"/>
        </p:nvGrpSpPr>
        <p:grpSpPr bwMode="auto">
          <a:xfrm>
            <a:off x="3592513" y="3508375"/>
            <a:ext cx="2592387" cy="1863725"/>
            <a:chOff x="3592439" y="3508977"/>
            <a:chExt cx="2592288" cy="1863362"/>
          </a:xfrm>
        </p:grpSpPr>
        <p:grpSp>
          <p:nvGrpSpPr>
            <p:cNvPr id="21" name="Gruppo 26"/>
            <p:cNvGrpSpPr>
              <a:grpSpLocks/>
            </p:cNvGrpSpPr>
            <p:nvPr/>
          </p:nvGrpSpPr>
          <p:grpSpPr bwMode="auto">
            <a:xfrm>
              <a:off x="3592439" y="3508977"/>
              <a:ext cx="2592288" cy="504056"/>
              <a:chOff x="1127448" y="3501008"/>
              <a:chExt cx="2592288" cy="504056"/>
            </a:xfrm>
          </p:grpSpPr>
          <p:sp>
            <p:nvSpPr>
              <p:cNvPr id="26" name="Ovale 30"/>
              <p:cNvSpPr>
                <a:spLocks noChangeArrowheads="1"/>
              </p:cNvSpPr>
              <p:nvPr/>
            </p:nvSpPr>
            <p:spPr bwMode="auto">
              <a:xfrm>
                <a:off x="1127448" y="3501008"/>
                <a:ext cx="504056" cy="504056"/>
              </a:xfrm>
              <a:prstGeom prst="ellipse">
                <a:avLst/>
              </a:prstGeom>
              <a:solidFill>
                <a:srgbClr val="F8A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7" name="Rettangolo arrotondato 31"/>
              <p:cNvSpPr>
                <a:spLocks noChangeArrowheads="1"/>
              </p:cNvSpPr>
              <p:nvPr/>
            </p:nvSpPr>
            <p:spPr bwMode="auto">
              <a:xfrm>
                <a:off x="1487488" y="3634677"/>
                <a:ext cx="2232248" cy="236719"/>
              </a:xfrm>
              <a:prstGeom prst="roundRect">
                <a:avLst>
                  <a:gd name="adj" fmla="val 16667"/>
                </a:avLst>
              </a:prstGeom>
              <a:solidFill>
                <a:srgbClr val="F8A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28" name="Ovale 32"/>
              <p:cNvSpPr>
                <a:spLocks noChangeArrowheads="1"/>
              </p:cNvSpPr>
              <p:nvPr/>
            </p:nvSpPr>
            <p:spPr bwMode="auto">
              <a:xfrm>
                <a:off x="1253462" y="3627022"/>
                <a:ext cx="252028" cy="2520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sp>
          <p:nvSpPr>
            <p:cNvPr id="22" name="Triangolo isoscele 43"/>
            <p:cNvSpPr>
              <a:spLocks noChangeArrowheads="1"/>
            </p:cNvSpPr>
            <p:nvPr/>
          </p:nvSpPr>
          <p:spPr bwMode="auto">
            <a:xfrm rot="10800000">
              <a:off x="3666281" y="4074694"/>
              <a:ext cx="378042" cy="14401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grpSp>
          <p:nvGrpSpPr>
            <p:cNvPr id="23" name="Gruppo 53"/>
            <p:cNvGrpSpPr>
              <a:grpSpLocks/>
            </p:cNvGrpSpPr>
            <p:nvPr/>
          </p:nvGrpSpPr>
          <p:grpSpPr bwMode="auto">
            <a:xfrm rot="10800000">
              <a:off x="3782926" y="4294800"/>
              <a:ext cx="162018" cy="1077539"/>
              <a:chOff x="1303598" y="2135437"/>
              <a:chExt cx="162018" cy="1077539"/>
            </a:xfrm>
          </p:grpSpPr>
          <p:cxnSp>
            <p:nvCxnSpPr>
              <p:cNvPr id="24" name="Connettore 1 54"/>
              <p:cNvCxnSpPr>
                <a:cxnSpLocks noChangeShapeType="1"/>
              </p:cNvCxnSpPr>
              <p:nvPr/>
            </p:nvCxnSpPr>
            <p:spPr bwMode="auto">
              <a:xfrm>
                <a:off x="1384607" y="2208506"/>
                <a:ext cx="0" cy="100447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" name="Ovale 55"/>
              <p:cNvSpPr>
                <a:spLocks noChangeArrowheads="1"/>
              </p:cNvSpPr>
              <p:nvPr/>
            </p:nvSpPr>
            <p:spPr bwMode="auto">
              <a:xfrm>
                <a:off x="1303598" y="2135437"/>
                <a:ext cx="162018" cy="162018"/>
              </a:xfrm>
              <a:prstGeom prst="ellipse">
                <a:avLst/>
              </a:prstGeom>
              <a:solidFill>
                <a:srgbClr val="F8A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 b="1"/>
              </a:p>
            </p:txBody>
          </p:sp>
        </p:grpSp>
      </p:grpSp>
      <p:pic>
        <p:nvPicPr>
          <p:cNvPr id="35" name="Immagine 5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magine 5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magin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81750"/>
            <a:ext cx="12191999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uppo 8"/>
          <p:cNvGrpSpPr>
            <a:grpSpLocks/>
          </p:cNvGrpSpPr>
          <p:nvPr userDrawn="1"/>
        </p:nvGrpSpPr>
        <p:grpSpPr bwMode="auto">
          <a:xfrm>
            <a:off x="6108700" y="2135188"/>
            <a:ext cx="2592388" cy="1878012"/>
            <a:chOff x="6109373" y="2135437"/>
            <a:chExt cx="2592288" cy="1877596"/>
          </a:xfrm>
        </p:grpSpPr>
        <p:grpSp>
          <p:nvGrpSpPr>
            <p:cNvPr id="42" name="Gruppo 33"/>
            <p:cNvGrpSpPr>
              <a:grpSpLocks/>
            </p:cNvGrpSpPr>
            <p:nvPr/>
          </p:nvGrpSpPr>
          <p:grpSpPr bwMode="auto">
            <a:xfrm>
              <a:off x="6109373" y="3508977"/>
              <a:ext cx="2592288" cy="504056"/>
              <a:chOff x="1127448" y="3501008"/>
              <a:chExt cx="2592288" cy="504056"/>
            </a:xfrm>
          </p:grpSpPr>
          <p:sp>
            <p:nvSpPr>
              <p:cNvPr id="47" name="Ovale 34"/>
              <p:cNvSpPr>
                <a:spLocks noChangeArrowheads="1"/>
              </p:cNvSpPr>
              <p:nvPr/>
            </p:nvSpPr>
            <p:spPr bwMode="auto">
              <a:xfrm>
                <a:off x="1127448" y="3501008"/>
                <a:ext cx="504056" cy="504056"/>
              </a:xfrm>
              <a:prstGeom prst="ellipse">
                <a:avLst/>
              </a:prstGeom>
              <a:solidFill>
                <a:srgbClr val="005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48" name="Rettangolo arrotondato 35"/>
              <p:cNvSpPr>
                <a:spLocks noChangeArrowheads="1"/>
              </p:cNvSpPr>
              <p:nvPr/>
            </p:nvSpPr>
            <p:spPr bwMode="auto">
              <a:xfrm>
                <a:off x="1487488" y="3634677"/>
                <a:ext cx="2232248" cy="236719"/>
              </a:xfrm>
              <a:prstGeom prst="roundRect">
                <a:avLst>
                  <a:gd name="adj" fmla="val 16667"/>
                </a:avLst>
              </a:prstGeom>
              <a:solidFill>
                <a:srgbClr val="005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49" name="Ovale 36"/>
              <p:cNvSpPr>
                <a:spLocks noChangeArrowheads="1"/>
              </p:cNvSpPr>
              <p:nvPr/>
            </p:nvSpPr>
            <p:spPr bwMode="auto">
              <a:xfrm>
                <a:off x="1253462" y="3627022"/>
                <a:ext cx="252028" cy="2520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sp>
          <p:nvSpPr>
            <p:cNvPr id="43" name="Triangolo isoscele 41"/>
            <p:cNvSpPr>
              <a:spLocks noChangeArrowheads="1"/>
            </p:cNvSpPr>
            <p:nvPr/>
          </p:nvSpPr>
          <p:spPr bwMode="auto">
            <a:xfrm>
              <a:off x="6159374" y="3305782"/>
              <a:ext cx="378042" cy="144016"/>
            </a:xfrm>
            <a:prstGeom prst="triangle">
              <a:avLst>
                <a:gd name="adj" fmla="val 50000"/>
              </a:avLst>
            </a:prstGeom>
            <a:solidFill>
              <a:srgbClr val="005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grpSp>
          <p:nvGrpSpPr>
            <p:cNvPr id="44" name="Gruppo 47"/>
            <p:cNvGrpSpPr>
              <a:grpSpLocks/>
            </p:cNvGrpSpPr>
            <p:nvPr/>
          </p:nvGrpSpPr>
          <p:grpSpPr bwMode="auto">
            <a:xfrm>
              <a:off x="6267386" y="2135437"/>
              <a:ext cx="162018" cy="1077539"/>
              <a:chOff x="1303598" y="2135437"/>
              <a:chExt cx="162018" cy="1077539"/>
            </a:xfrm>
          </p:grpSpPr>
          <p:cxnSp>
            <p:nvCxnSpPr>
              <p:cNvPr id="45" name="Connettore 1 48"/>
              <p:cNvCxnSpPr>
                <a:cxnSpLocks noChangeShapeType="1"/>
              </p:cNvCxnSpPr>
              <p:nvPr/>
            </p:nvCxnSpPr>
            <p:spPr bwMode="auto">
              <a:xfrm>
                <a:off x="1384607" y="2208506"/>
                <a:ext cx="0" cy="100447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Ovale 49"/>
              <p:cNvSpPr>
                <a:spLocks noChangeArrowheads="1"/>
              </p:cNvSpPr>
              <p:nvPr/>
            </p:nvSpPr>
            <p:spPr bwMode="auto">
              <a:xfrm>
                <a:off x="1303598" y="2135437"/>
                <a:ext cx="162018" cy="162018"/>
              </a:xfrm>
              <a:prstGeom prst="ellipse">
                <a:avLst/>
              </a:prstGeom>
              <a:solidFill>
                <a:srgbClr val="005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 b="1"/>
              </a:p>
            </p:txBody>
          </p:sp>
        </p:grpSp>
      </p:grpSp>
      <p:grpSp>
        <p:nvGrpSpPr>
          <p:cNvPr id="50" name="Gruppo 6"/>
          <p:cNvGrpSpPr>
            <a:grpSpLocks/>
          </p:cNvGrpSpPr>
          <p:nvPr userDrawn="1"/>
        </p:nvGrpSpPr>
        <p:grpSpPr bwMode="auto">
          <a:xfrm>
            <a:off x="8577263" y="3508375"/>
            <a:ext cx="504825" cy="1863725"/>
            <a:chOff x="8577526" y="3508977"/>
            <a:chExt cx="504056" cy="1863362"/>
          </a:xfrm>
        </p:grpSpPr>
        <p:grpSp>
          <p:nvGrpSpPr>
            <p:cNvPr id="51" name="Gruppo 3"/>
            <p:cNvGrpSpPr>
              <a:grpSpLocks/>
            </p:cNvGrpSpPr>
            <p:nvPr/>
          </p:nvGrpSpPr>
          <p:grpSpPr bwMode="auto">
            <a:xfrm>
              <a:off x="8577526" y="3508977"/>
              <a:ext cx="504056" cy="504056"/>
              <a:chOff x="8577526" y="3508977"/>
              <a:chExt cx="504056" cy="504056"/>
            </a:xfrm>
          </p:grpSpPr>
          <p:sp>
            <p:nvSpPr>
              <p:cNvPr id="56" name="Ovale 38"/>
              <p:cNvSpPr>
                <a:spLocks noChangeArrowheads="1"/>
              </p:cNvSpPr>
              <p:nvPr/>
            </p:nvSpPr>
            <p:spPr bwMode="auto">
              <a:xfrm>
                <a:off x="8577526" y="3508977"/>
                <a:ext cx="504056" cy="504056"/>
              </a:xfrm>
              <a:prstGeom prst="ellipse">
                <a:avLst/>
              </a:prstGeom>
              <a:solidFill>
                <a:srgbClr val="F8A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  <p:sp>
            <p:nvSpPr>
              <p:cNvPr id="57" name="Ovale 40"/>
              <p:cNvSpPr>
                <a:spLocks noChangeArrowheads="1"/>
              </p:cNvSpPr>
              <p:nvPr/>
            </p:nvSpPr>
            <p:spPr bwMode="auto">
              <a:xfrm>
                <a:off x="8703540" y="3634991"/>
                <a:ext cx="252028" cy="25202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/>
              </a:p>
            </p:txBody>
          </p:sp>
        </p:grpSp>
        <p:sp>
          <p:nvSpPr>
            <p:cNvPr id="52" name="Triangolo isoscele 42"/>
            <p:cNvSpPr>
              <a:spLocks noChangeArrowheads="1"/>
            </p:cNvSpPr>
            <p:nvPr/>
          </p:nvSpPr>
          <p:spPr bwMode="auto">
            <a:xfrm rot="10800000">
              <a:off x="8649114" y="4074694"/>
              <a:ext cx="378042" cy="144016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grpSp>
          <p:nvGrpSpPr>
            <p:cNvPr id="53" name="Gruppo 52"/>
            <p:cNvGrpSpPr>
              <a:grpSpLocks/>
            </p:cNvGrpSpPr>
            <p:nvPr/>
          </p:nvGrpSpPr>
          <p:grpSpPr bwMode="auto">
            <a:xfrm rot="10800000">
              <a:off x="8751845" y="4294800"/>
              <a:ext cx="162018" cy="1077539"/>
              <a:chOff x="1303598" y="2135437"/>
              <a:chExt cx="162018" cy="1077539"/>
            </a:xfrm>
          </p:grpSpPr>
          <p:cxnSp>
            <p:nvCxnSpPr>
              <p:cNvPr id="54" name="Connettore 1 56"/>
              <p:cNvCxnSpPr>
                <a:cxnSpLocks noChangeShapeType="1"/>
              </p:cNvCxnSpPr>
              <p:nvPr/>
            </p:nvCxnSpPr>
            <p:spPr bwMode="auto">
              <a:xfrm>
                <a:off x="1384607" y="2208506"/>
                <a:ext cx="0" cy="100447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prstDash val="sys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5" name="Ovale 57"/>
              <p:cNvSpPr>
                <a:spLocks noChangeArrowheads="1"/>
              </p:cNvSpPr>
              <p:nvPr/>
            </p:nvSpPr>
            <p:spPr bwMode="auto">
              <a:xfrm>
                <a:off x="1303598" y="2135437"/>
                <a:ext cx="162018" cy="162018"/>
              </a:xfrm>
              <a:prstGeom prst="ellipse">
                <a:avLst/>
              </a:prstGeom>
              <a:solidFill>
                <a:srgbClr val="F8AD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it-IT" altLang="it-IT" b="1"/>
              </a:p>
            </p:txBody>
          </p:sp>
        </p:grpSp>
      </p:grpSp>
      <p:sp>
        <p:nvSpPr>
          <p:cNvPr id="59" name="Segnaposto testo 2"/>
          <p:cNvSpPr>
            <a:spLocks noGrp="1"/>
          </p:cNvSpPr>
          <p:nvPr>
            <p:ph type="body" idx="14"/>
          </p:nvPr>
        </p:nvSpPr>
        <p:spPr>
          <a:xfrm>
            <a:off x="1379162" y="1912622"/>
            <a:ext cx="2251800" cy="616568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0" name="Segnaposto testo 2"/>
          <p:cNvSpPr>
            <a:spLocks noGrp="1"/>
          </p:cNvSpPr>
          <p:nvPr>
            <p:ph type="body" idx="15"/>
          </p:nvPr>
        </p:nvSpPr>
        <p:spPr>
          <a:xfrm>
            <a:off x="6347731" y="1888012"/>
            <a:ext cx="2251800" cy="616568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1" name="Segnaposto testo 2"/>
          <p:cNvSpPr>
            <a:spLocks noGrp="1"/>
          </p:cNvSpPr>
          <p:nvPr>
            <p:ph type="body" idx="16"/>
          </p:nvPr>
        </p:nvSpPr>
        <p:spPr>
          <a:xfrm>
            <a:off x="3864018" y="4991714"/>
            <a:ext cx="2251800" cy="616568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2" name="Segnaposto testo 2"/>
          <p:cNvSpPr>
            <a:spLocks noGrp="1"/>
          </p:cNvSpPr>
          <p:nvPr>
            <p:ph type="body" idx="17"/>
          </p:nvPr>
        </p:nvSpPr>
        <p:spPr>
          <a:xfrm>
            <a:off x="8828080" y="4980299"/>
            <a:ext cx="2251800" cy="616568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8" name="Segnaposto numero diapositiva 8"/>
          <p:cNvSpPr txBox="1">
            <a:spLocks/>
          </p:cNvSpPr>
          <p:nvPr userDrawn="1"/>
        </p:nvSpPr>
        <p:spPr>
          <a:xfrm>
            <a:off x="9017670" y="6450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4082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 bwMode="auto">
          <a:xfrm>
            <a:off x="0" y="558800"/>
            <a:ext cx="11903075" cy="6010275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95E7-AF79-47C6-A8C3-BEBEA783D0D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 bwMode="auto">
          <a:xfrm>
            <a:off x="3863975" y="644525"/>
            <a:ext cx="8312150" cy="5808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pic>
        <p:nvPicPr>
          <p:cNvPr id="8" name="Immagine 7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81750"/>
            <a:ext cx="12191999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ngolo ripiegato 12"/>
          <p:cNvSpPr/>
          <p:nvPr userDrawn="1"/>
        </p:nvSpPr>
        <p:spPr bwMode="auto">
          <a:xfrm>
            <a:off x="982663" y="1846263"/>
            <a:ext cx="10387012" cy="3932237"/>
          </a:xfrm>
          <a:prstGeom prst="foldedCorner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grpSp>
        <p:nvGrpSpPr>
          <p:cNvPr id="14" name="Gruppo 49"/>
          <p:cNvGrpSpPr>
            <a:grpSpLocks/>
          </p:cNvGrpSpPr>
          <p:nvPr userDrawn="1"/>
        </p:nvGrpSpPr>
        <p:grpSpPr bwMode="auto">
          <a:xfrm>
            <a:off x="8597900" y="3152775"/>
            <a:ext cx="2276475" cy="896938"/>
            <a:chOff x="4346990" y="2536037"/>
            <a:chExt cx="2557678" cy="1008110"/>
          </a:xfrm>
        </p:grpSpPr>
        <p:cxnSp>
          <p:nvCxnSpPr>
            <p:cNvPr id="15" name="Connettore 1 50"/>
            <p:cNvCxnSpPr>
              <a:cxnSpLocks noChangeShapeType="1"/>
            </p:cNvCxnSpPr>
            <p:nvPr/>
          </p:nvCxnSpPr>
          <p:spPr bwMode="auto">
            <a:xfrm flipV="1">
              <a:off x="4346990" y="2536037"/>
              <a:ext cx="1098986" cy="1008110"/>
            </a:xfrm>
            <a:prstGeom prst="line">
              <a:avLst/>
            </a:prstGeom>
            <a:noFill/>
            <a:ln w="9525" algn="ctr">
              <a:solidFill>
                <a:srgbClr val="003458"/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Connettore 1 51"/>
            <p:cNvCxnSpPr>
              <a:cxnSpLocks noChangeShapeType="1"/>
            </p:cNvCxnSpPr>
            <p:nvPr/>
          </p:nvCxnSpPr>
          <p:spPr bwMode="auto">
            <a:xfrm>
              <a:off x="5445976" y="2536037"/>
              <a:ext cx="1458692" cy="0"/>
            </a:xfrm>
            <a:prstGeom prst="line">
              <a:avLst/>
            </a:prstGeom>
            <a:noFill/>
            <a:ln w="9525" algn="ctr">
              <a:solidFill>
                <a:srgbClr val="003458"/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uppo 40"/>
          <p:cNvGrpSpPr>
            <a:grpSpLocks/>
          </p:cNvGrpSpPr>
          <p:nvPr userDrawn="1"/>
        </p:nvGrpSpPr>
        <p:grpSpPr bwMode="auto">
          <a:xfrm>
            <a:off x="4138613" y="3152775"/>
            <a:ext cx="2276475" cy="896938"/>
            <a:chOff x="4346990" y="2536037"/>
            <a:chExt cx="2557678" cy="1008110"/>
          </a:xfrm>
        </p:grpSpPr>
        <p:cxnSp>
          <p:nvCxnSpPr>
            <p:cNvPr id="20" name="Connettore 1 34"/>
            <p:cNvCxnSpPr>
              <a:cxnSpLocks noChangeShapeType="1"/>
            </p:cNvCxnSpPr>
            <p:nvPr/>
          </p:nvCxnSpPr>
          <p:spPr bwMode="auto">
            <a:xfrm flipV="1">
              <a:off x="4346990" y="2536037"/>
              <a:ext cx="1098986" cy="1008110"/>
            </a:xfrm>
            <a:prstGeom prst="line">
              <a:avLst/>
            </a:prstGeom>
            <a:noFill/>
            <a:ln w="9525" algn="ctr">
              <a:solidFill>
                <a:srgbClr val="003458"/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Connettore 1 39"/>
            <p:cNvCxnSpPr>
              <a:cxnSpLocks noChangeShapeType="1"/>
            </p:cNvCxnSpPr>
            <p:nvPr/>
          </p:nvCxnSpPr>
          <p:spPr bwMode="auto">
            <a:xfrm>
              <a:off x="5445976" y="2536037"/>
              <a:ext cx="1458692" cy="0"/>
            </a:xfrm>
            <a:prstGeom prst="line">
              <a:avLst/>
            </a:prstGeom>
            <a:noFill/>
            <a:ln w="9525" algn="ctr">
              <a:solidFill>
                <a:srgbClr val="003458"/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uppo 56"/>
          <p:cNvGrpSpPr>
            <a:grpSpLocks/>
          </p:cNvGrpSpPr>
          <p:nvPr userDrawn="1"/>
        </p:nvGrpSpPr>
        <p:grpSpPr bwMode="auto">
          <a:xfrm flipV="1">
            <a:off x="5194300" y="4049713"/>
            <a:ext cx="2278063" cy="828675"/>
            <a:chOff x="4346990" y="2536037"/>
            <a:chExt cx="2557678" cy="1008110"/>
          </a:xfrm>
        </p:grpSpPr>
        <p:cxnSp>
          <p:nvCxnSpPr>
            <p:cNvPr id="25" name="Connettore 1 57"/>
            <p:cNvCxnSpPr>
              <a:cxnSpLocks noChangeShapeType="1"/>
            </p:cNvCxnSpPr>
            <p:nvPr/>
          </p:nvCxnSpPr>
          <p:spPr bwMode="auto">
            <a:xfrm flipV="1">
              <a:off x="4346990" y="2536037"/>
              <a:ext cx="1098986" cy="1008110"/>
            </a:xfrm>
            <a:prstGeom prst="line">
              <a:avLst/>
            </a:prstGeom>
            <a:noFill/>
            <a:ln w="9525" algn="ctr">
              <a:solidFill>
                <a:srgbClr val="003458"/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Connettore 1 58"/>
            <p:cNvCxnSpPr>
              <a:cxnSpLocks noChangeShapeType="1"/>
            </p:cNvCxnSpPr>
            <p:nvPr/>
          </p:nvCxnSpPr>
          <p:spPr bwMode="auto">
            <a:xfrm>
              <a:off x="5445976" y="2536037"/>
              <a:ext cx="1458692" cy="0"/>
            </a:xfrm>
            <a:prstGeom prst="line">
              <a:avLst/>
            </a:prstGeom>
            <a:noFill/>
            <a:ln w="9525" algn="ctr">
              <a:solidFill>
                <a:srgbClr val="003458"/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uppo 59"/>
          <p:cNvGrpSpPr>
            <a:grpSpLocks/>
          </p:cNvGrpSpPr>
          <p:nvPr userDrawn="1"/>
        </p:nvGrpSpPr>
        <p:grpSpPr bwMode="auto">
          <a:xfrm flipV="1">
            <a:off x="7442200" y="4049713"/>
            <a:ext cx="2278063" cy="828675"/>
            <a:chOff x="4346990" y="2536037"/>
            <a:chExt cx="2557678" cy="1008110"/>
          </a:xfrm>
        </p:grpSpPr>
        <p:cxnSp>
          <p:nvCxnSpPr>
            <p:cNvPr id="28" name="Connettore 1 60"/>
            <p:cNvCxnSpPr>
              <a:cxnSpLocks noChangeShapeType="1"/>
            </p:cNvCxnSpPr>
            <p:nvPr/>
          </p:nvCxnSpPr>
          <p:spPr bwMode="auto">
            <a:xfrm flipV="1">
              <a:off x="4346990" y="2536037"/>
              <a:ext cx="1098986" cy="1008110"/>
            </a:xfrm>
            <a:prstGeom prst="line">
              <a:avLst/>
            </a:prstGeom>
            <a:noFill/>
            <a:ln w="9525" algn="ctr">
              <a:solidFill>
                <a:srgbClr val="003458"/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Connettore 1 61"/>
            <p:cNvCxnSpPr>
              <a:cxnSpLocks noChangeShapeType="1"/>
            </p:cNvCxnSpPr>
            <p:nvPr/>
          </p:nvCxnSpPr>
          <p:spPr bwMode="auto">
            <a:xfrm>
              <a:off x="5445976" y="2536037"/>
              <a:ext cx="1458692" cy="0"/>
            </a:xfrm>
            <a:prstGeom prst="line">
              <a:avLst/>
            </a:prstGeom>
            <a:noFill/>
            <a:ln w="9525" algn="ctr">
              <a:solidFill>
                <a:srgbClr val="003458"/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3" name="Immagin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Connettore 1 12"/>
          <p:cNvCxnSpPr>
            <a:cxnSpLocks noChangeShapeType="1"/>
          </p:cNvCxnSpPr>
          <p:nvPr userDrawn="1"/>
        </p:nvCxnSpPr>
        <p:spPr bwMode="auto">
          <a:xfrm>
            <a:off x="3100388" y="4057650"/>
            <a:ext cx="5562600" cy="0"/>
          </a:xfrm>
          <a:prstGeom prst="line">
            <a:avLst/>
          </a:prstGeom>
          <a:noFill/>
          <a:ln w="9525" algn="ctr">
            <a:solidFill>
              <a:srgbClr val="003458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Ovale 13"/>
          <p:cNvSpPr>
            <a:spLocks noChangeArrowheads="1"/>
          </p:cNvSpPr>
          <p:nvPr userDrawn="1"/>
        </p:nvSpPr>
        <p:spPr bwMode="auto">
          <a:xfrm>
            <a:off x="4011613" y="3929063"/>
            <a:ext cx="257175" cy="257175"/>
          </a:xfrm>
          <a:prstGeom prst="ellipse">
            <a:avLst/>
          </a:prstGeom>
          <a:solidFill>
            <a:srgbClr val="F8AD1F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8" name="Ovale 32"/>
          <p:cNvSpPr>
            <a:spLocks noChangeArrowheads="1"/>
          </p:cNvSpPr>
          <p:nvPr userDrawn="1"/>
        </p:nvSpPr>
        <p:spPr bwMode="auto">
          <a:xfrm>
            <a:off x="5135563" y="3929063"/>
            <a:ext cx="255587" cy="257175"/>
          </a:xfrm>
          <a:prstGeom prst="ellipse">
            <a:avLst/>
          </a:prstGeom>
          <a:solidFill>
            <a:srgbClr val="002060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6" name="Ovale 30"/>
          <p:cNvSpPr>
            <a:spLocks noChangeArrowheads="1"/>
          </p:cNvSpPr>
          <p:nvPr userDrawn="1"/>
        </p:nvSpPr>
        <p:spPr bwMode="auto">
          <a:xfrm>
            <a:off x="7381875" y="3929063"/>
            <a:ext cx="255588" cy="257175"/>
          </a:xfrm>
          <a:prstGeom prst="ellipse">
            <a:avLst/>
          </a:prstGeom>
          <a:solidFill>
            <a:srgbClr val="002060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7" name="Ovale 31"/>
          <p:cNvSpPr>
            <a:spLocks noChangeArrowheads="1"/>
          </p:cNvSpPr>
          <p:nvPr userDrawn="1"/>
        </p:nvSpPr>
        <p:spPr bwMode="auto">
          <a:xfrm>
            <a:off x="8504238" y="3929063"/>
            <a:ext cx="257175" cy="257175"/>
          </a:xfrm>
          <a:prstGeom prst="ellipse">
            <a:avLst/>
          </a:prstGeom>
          <a:solidFill>
            <a:srgbClr val="F8AD1F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grpSp>
        <p:nvGrpSpPr>
          <p:cNvPr id="40" name="Gruppo 44"/>
          <p:cNvGrpSpPr>
            <a:grpSpLocks/>
          </p:cNvGrpSpPr>
          <p:nvPr userDrawn="1"/>
        </p:nvGrpSpPr>
        <p:grpSpPr bwMode="auto">
          <a:xfrm>
            <a:off x="6386513" y="3152775"/>
            <a:ext cx="2276475" cy="896938"/>
            <a:chOff x="4346990" y="2536037"/>
            <a:chExt cx="2557678" cy="1008110"/>
          </a:xfrm>
        </p:grpSpPr>
        <p:cxnSp>
          <p:nvCxnSpPr>
            <p:cNvPr id="41" name="Connettore 1 45"/>
            <p:cNvCxnSpPr>
              <a:cxnSpLocks noChangeShapeType="1"/>
            </p:cNvCxnSpPr>
            <p:nvPr/>
          </p:nvCxnSpPr>
          <p:spPr bwMode="auto">
            <a:xfrm flipV="1">
              <a:off x="4346990" y="2536037"/>
              <a:ext cx="1098986" cy="1008110"/>
            </a:xfrm>
            <a:prstGeom prst="line">
              <a:avLst/>
            </a:prstGeom>
            <a:noFill/>
            <a:ln w="9525" algn="ctr">
              <a:solidFill>
                <a:srgbClr val="003458"/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Connettore 1 46"/>
            <p:cNvCxnSpPr>
              <a:cxnSpLocks noChangeShapeType="1"/>
            </p:cNvCxnSpPr>
            <p:nvPr/>
          </p:nvCxnSpPr>
          <p:spPr bwMode="auto">
            <a:xfrm>
              <a:off x="5445976" y="2536037"/>
              <a:ext cx="1458692" cy="0"/>
            </a:xfrm>
            <a:prstGeom prst="line">
              <a:avLst/>
            </a:prstGeom>
            <a:noFill/>
            <a:ln w="9525" algn="ctr">
              <a:solidFill>
                <a:srgbClr val="003458"/>
              </a:solidFill>
              <a:prstDash val="sys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Ovale 26"/>
          <p:cNvSpPr>
            <a:spLocks noChangeArrowheads="1"/>
          </p:cNvSpPr>
          <p:nvPr userDrawn="1"/>
        </p:nvSpPr>
        <p:spPr bwMode="auto">
          <a:xfrm>
            <a:off x="6257925" y="3929063"/>
            <a:ext cx="257175" cy="257175"/>
          </a:xfrm>
          <a:prstGeom prst="ellipse">
            <a:avLst/>
          </a:prstGeom>
          <a:solidFill>
            <a:srgbClr val="F8AD1F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7314" y="874711"/>
            <a:ext cx="7396486" cy="849314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45" name="Segnaposto testo 2"/>
          <p:cNvSpPr>
            <a:spLocks noGrp="1"/>
          </p:cNvSpPr>
          <p:nvPr>
            <p:ph type="body" idx="15"/>
          </p:nvPr>
        </p:nvSpPr>
        <p:spPr>
          <a:xfrm>
            <a:off x="1508899" y="3821066"/>
            <a:ext cx="1571498" cy="4572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6" name="Segnaposto testo 2"/>
          <p:cNvSpPr>
            <a:spLocks noGrp="1"/>
          </p:cNvSpPr>
          <p:nvPr>
            <p:ph type="body" idx="16"/>
          </p:nvPr>
        </p:nvSpPr>
        <p:spPr>
          <a:xfrm>
            <a:off x="5135563" y="2653257"/>
            <a:ext cx="1571498" cy="4572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7" name="Segnaposto testo 2"/>
          <p:cNvSpPr>
            <a:spLocks noGrp="1"/>
          </p:cNvSpPr>
          <p:nvPr>
            <p:ph type="body" idx="17"/>
          </p:nvPr>
        </p:nvSpPr>
        <p:spPr>
          <a:xfrm>
            <a:off x="7381875" y="2631188"/>
            <a:ext cx="1571498" cy="4572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8" name="Segnaposto testo 2"/>
          <p:cNvSpPr>
            <a:spLocks noGrp="1"/>
          </p:cNvSpPr>
          <p:nvPr>
            <p:ph type="body" idx="18"/>
          </p:nvPr>
        </p:nvSpPr>
        <p:spPr>
          <a:xfrm>
            <a:off x="9625075" y="2644728"/>
            <a:ext cx="1571498" cy="4572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9" name="Segnaposto testo 2"/>
          <p:cNvSpPr>
            <a:spLocks noGrp="1"/>
          </p:cNvSpPr>
          <p:nvPr>
            <p:ph type="body" idx="19"/>
          </p:nvPr>
        </p:nvSpPr>
        <p:spPr>
          <a:xfrm>
            <a:off x="6173141" y="4938666"/>
            <a:ext cx="1571498" cy="4572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0" name="Segnaposto testo 2"/>
          <p:cNvSpPr>
            <a:spLocks noGrp="1"/>
          </p:cNvSpPr>
          <p:nvPr>
            <p:ph type="body" idx="20"/>
          </p:nvPr>
        </p:nvSpPr>
        <p:spPr>
          <a:xfrm>
            <a:off x="8410702" y="4938666"/>
            <a:ext cx="1571498" cy="45729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3" name="Segnaposto numero diapositiva 8"/>
          <p:cNvSpPr txBox="1">
            <a:spLocks/>
          </p:cNvSpPr>
          <p:nvPr userDrawn="1"/>
        </p:nvSpPr>
        <p:spPr>
          <a:xfrm>
            <a:off x="9039224" y="6450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0082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tangolo 25"/>
          <p:cNvSpPr/>
          <p:nvPr userDrawn="1"/>
        </p:nvSpPr>
        <p:spPr bwMode="auto">
          <a:xfrm rot="10800000">
            <a:off x="6114974" y="678655"/>
            <a:ext cx="6099174" cy="2861467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25" name="Rettangolo 24"/>
          <p:cNvSpPr/>
          <p:nvPr userDrawn="1"/>
        </p:nvSpPr>
        <p:spPr bwMode="auto">
          <a:xfrm rot="10800000">
            <a:off x="6090931" y="3494088"/>
            <a:ext cx="6101068" cy="3190875"/>
          </a:xfrm>
          <a:prstGeom prst="rect">
            <a:avLst/>
          </a:prstGeom>
          <a:solidFill>
            <a:srgbClr val="003458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5291-048B-4B77-9A6A-EDD108428535}" type="datetimeFigureOut">
              <a:rPr lang="it-IT" smtClean="0"/>
              <a:t>22/07/2019</a:t>
            </a:fld>
            <a:endParaRPr lang="it-IT"/>
          </a:p>
        </p:txBody>
      </p:sp>
      <p:sp>
        <p:nvSpPr>
          <p:cNvPr id="6" name="Rettangolo 5"/>
          <p:cNvSpPr/>
          <p:nvPr userDrawn="1"/>
        </p:nvSpPr>
        <p:spPr bwMode="auto">
          <a:xfrm rot="10800000">
            <a:off x="0" y="461961"/>
            <a:ext cx="6099174" cy="6048375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7" name="Rettangolo 6"/>
          <p:cNvSpPr/>
          <p:nvPr userDrawn="1"/>
        </p:nvSpPr>
        <p:spPr bwMode="auto">
          <a:xfrm rot="10800000">
            <a:off x="20485" y="349247"/>
            <a:ext cx="6101068" cy="3190875"/>
          </a:xfrm>
          <a:prstGeom prst="rect">
            <a:avLst/>
          </a:prstGeom>
          <a:solidFill>
            <a:srgbClr val="003458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pic>
        <p:nvPicPr>
          <p:cNvPr id="9" name="Immagin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3494088"/>
            <a:ext cx="12196762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1 17"/>
          <p:cNvCxnSpPr>
            <a:cxnSpLocks noChangeShapeType="1"/>
          </p:cNvCxnSpPr>
          <p:nvPr userDrawn="1"/>
        </p:nvCxnSpPr>
        <p:spPr bwMode="auto">
          <a:xfrm>
            <a:off x="8166100" y="1397000"/>
            <a:ext cx="0" cy="1455738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ttore 1 20"/>
          <p:cNvCxnSpPr>
            <a:cxnSpLocks noChangeShapeType="1"/>
          </p:cNvCxnSpPr>
          <p:nvPr userDrawn="1"/>
        </p:nvCxnSpPr>
        <p:spPr bwMode="auto">
          <a:xfrm>
            <a:off x="8166100" y="4294188"/>
            <a:ext cx="0" cy="145415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1 24"/>
          <p:cNvCxnSpPr>
            <a:cxnSpLocks noChangeShapeType="1"/>
          </p:cNvCxnSpPr>
          <p:nvPr userDrawn="1"/>
        </p:nvCxnSpPr>
        <p:spPr bwMode="auto">
          <a:xfrm>
            <a:off x="1992313" y="1397000"/>
            <a:ext cx="0" cy="1455738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ttore 1 25"/>
          <p:cNvCxnSpPr>
            <a:cxnSpLocks noChangeShapeType="1"/>
          </p:cNvCxnSpPr>
          <p:nvPr userDrawn="1"/>
        </p:nvCxnSpPr>
        <p:spPr bwMode="auto">
          <a:xfrm>
            <a:off x="1992313" y="4294188"/>
            <a:ext cx="0" cy="1454150"/>
          </a:xfrm>
          <a:prstGeom prst="line">
            <a:avLst/>
          </a:prstGeom>
          <a:noFill/>
          <a:ln w="9525" algn="ctr">
            <a:solidFill>
              <a:schemeClr val="bg1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Immagine 3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-2187575"/>
            <a:ext cx="93662" cy="1145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81750"/>
            <a:ext cx="12191999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7554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magin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egnaposto testo 2"/>
          <p:cNvSpPr>
            <a:spLocks noGrp="1"/>
          </p:cNvSpPr>
          <p:nvPr>
            <p:ph type="body" idx="15"/>
          </p:nvPr>
        </p:nvSpPr>
        <p:spPr>
          <a:xfrm>
            <a:off x="2206689" y="1373187"/>
            <a:ext cx="3360733" cy="147955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0" name="Segnaposto testo 2"/>
          <p:cNvSpPr>
            <a:spLocks noGrp="1"/>
          </p:cNvSpPr>
          <p:nvPr>
            <p:ph type="body" idx="16"/>
          </p:nvPr>
        </p:nvSpPr>
        <p:spPr>
          <a:xfrm>
            <a:off x="2206688" y="4248149"/>
            <a:ext cx="3360733" cy="147955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1" name="Segnaposto testo 2"/>
          <p:cNvSpPr>
            <a:spLocks noGrp="1"/>
          </p:cNvSpPr>
          <p:nvPr>
            <p:ph type="body" idx="17"/>
          </p:nvPr>
        </p:nvSpPr>
        <p:spPr>
          <a:xfrm>
            <a:off x="8365018" y="1389856"/>
            <a:ext cx="3360733" cy="147955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32" name="Segnaposto testo 2"/>
          <p:cNvSpPr>
            <a:spLocks noGrp="1"/>
          </p:cNvSpPr>
          <p:nvPr>
            <p:ph type="body" idx="18"/>
          </p:nvPr>
        </p:nvSpPr>
        <p:spPr>
          <a:xfrm>
            <a:off x="8365018" y="4264507"/>
            <a:ext cx="3360733" cy="1479551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9" name="Segnaposto numero diapositiva 8"/>
          <p:cNvSpPr txBox="1">
            <a:spLocks/>
          </p:cNvSpPr>
          <p:nvPr userDrawn="1"/>
        </p:nvSpPr>
        <p:spPr>
          <a:xfrm>
            <a:off x="9039224" y="6450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8374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ttangolo 4"/>
          <p:cNvSpPr>
            <a:spLocks noChangeArrowheads="1"/>
          </p:cNvSpPr>
          <p:nvPr userDrawn="1"/>
        </p:nvSpPr>
        <p:spPr bwMode="auto">
          <a:xfrm>
            <a:off x="3863975" y="1376363"/>
            <a:ext cx="4464050" cy="4351337"/>
          </a:xfrm>
          <a:prstGeom prst="rect">
            <a:avLst/>
          </a:prstGeom>
          <a:solidFill>
            <a:srgbClr val="005E9E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dirty="0">
              <a:solidFill>
                <a:schemeClr val="bg1"/>
              </a:solidFill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dirty="0">
              <a:solidFill>
                <a:schemeClr val="bg1"/>
              </a:solidFill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dirty="0">
              <a:solidFill>
                <a:schemeClr val="bg1"/>
              </a:solidFill>
            </a:endParaRPr>
          </a:p>
        </p:txBody>
      </p:sp>
      <p:sp>
        <p:nvSpPr>
          <p:cNvPr id="8" name="Rettangolo 31"/>
          <p:cNvSpPr>
            <a:spLocks noChangeArrowheads="1"/>
          </p:cNvSpPr>
          <p:nvPr userDrawn="1"/>
        </p:nvSpPr>
        <p:spPr bwMode="auto">
          <a:xfrm>
            <a:off x="911225" y="1125538"/>
            <a:ext cx="10298113" cy="4824412"/>
          </a:xfrm>
          <a:prstGeom prst="rect">
            <a:avLst/>
          </a:prstGeom>
          <a:noFill/>
          <a:ln w="28575" algn="ctr">
            <a:solidFill>
              <a:srgbClr val="F8AD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" name="Rettangolo 8"/>
          <p:cNvSpPr/>
          <p:nvPr userDrawn="1"/>
        </p:nvSpPr>
        <p:spPr bwMode="auto">
          <a:xfrm>
            <a:off x="8677275" y="1376363"/>
            <a:ext cx="3094038" cy="1549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r="8100000" algn="tr" rotWithShape="0">
              <a:prstClr val="black">
                <a:alpha val="19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10" name="Rettangolo 9"/>
          <p:cNvSpPr/>
          <p:nvPr userDrawn="1"/>
        </p:nvSpPr>
        <p:spPr bwMode="auto">
          <a:xfrm>
            <a:off x="8667750" y="3754438"/>
            <a:ext cx="3094038" cy="155098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r="8100000" algn="tr" rotWithShape="0">
              <a:prstClr val="black">
                <a:alpha val="19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11" name="Rettangolo 10"/>
          <p:cNvSpPr/>
          <p:nvPr userDrawn="1"/>
        </p:nvSpPr>
        <p:spPr bwMode="auto">
          <a:xfrm>
            <a:off x="406400" y="1387475"/>
            <a:ext cx="3094038" cy="1550988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r="8100000" algn="tr" rotWithShape="0">
              <a:prstClr val="black">
                <a:alpha val="19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12" name="Rettangolo 11"/>
          <p:cNvSpPr/>
          <p:nvPr userDrawn="1"/>
        </p:nvSpPr>
        <p:spPr bwMode="auto">
          <a:xfrm>
            <a:off x="396875" y="3767138"/>
            <a:ext cx="3094038" cy="1549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65100" dir="8100000" algn="tr" rotWithShape="0">
              <a:prstClr val="black">
                <a:alpha val="19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pic>
        <p:nvPicPr>
          <p:cNvPr id="17" name="Immagin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81750"/>
            <a:ext cx="12191999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egnaposto testo 2"/>
          <p:cNvSpPr>
            <a:spLocks noGrp="1"/>
          </p:cNvSpPr>
          <p:nvPr>
            <p:ph type="body" idx="16"/>
          </p:nvPr>
        </p:nvSpPr>
        <p:spPr>
          <a:xfrm>
            <a:off x="4014788" y="1526381"/>
            <a:ext cx="4110037" cy="408734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3" name="Segnaposto testo 2"/>
          <p:cNvSpPr>
            <a:spLocks noGrp="1"/>
          </p:cNvSpPr>
          <p:nvPr>
            <p:ph type="body" idx="17"/>
          </p:nvPr>
        </p:nvSpPr>
        <p:spPr>
          <a:xfrm>
            <a:off x="409576" y="2938463"/>
            <a:ext cx="3081338" cy="431800"/>
          </a:xfrm>
          <a:solidFill>
            <a:schemeClr val="accent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4" name="Segnaposto testo 2"/>
          <p:cNvSpPr>
            <a:spLocks noGrp="1"/>
          </p:cNvSpPr>
          <p:nvPr>
            <p:ph type="body" idx="18"/>
          </p:nvPr>
        </p:nvSpPr>
        <p:spPr>
          <a:xfrm>
            <a:off x="419100" y="5286497"/>
            <a:ext cx="3081338" cy="431800"/>
          </a:xfrm>
          <a:solidFill>
            <a:schemeClr val="accent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5" name="Segnaposto testo 2"/>
          <p:cNvSpPr>
            <a:spLocks noGrp="1"/>
          </p:cNvSpPr>
          <p:nvPr>
            <p:ph type="body" idx="19"/>
          </p:nvPr>
        </p:nvSpPr>
        <p:spPr>
          <a:xfrm>
            <a:off x="8701086" y="2938463"/>
            <a:ext cx="3081338" cy="431800"/>
          </a:xfrm>
          <a:solidFill>
            <a:schemeClr val="accent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6" name="Segnaposto testo 2"/>
          <p:cNvSpPr>
            <a:spLocks noGrp="1"/>
          </p:cNvSpPr>
          <p:nvPr>
            <p:ph type="body" idx="20"/>
          </p:nvPr>
        </p:nvSpPr>
        <p:spPr>
          <a:xfrm>
            <a:off x="8653441" y="5281206"/>
            <a:ext cx="3081338" cy="431800"/>
          </a:xfrm>
          <a:solidFill>
            <a:schemeClr val="accent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0" name="Segnaposto numero diapositiva 8"/>
          <p:cNvSpPr txBox="1">
            <a:spLocks/>
          </p:cNvSpPr>
          <p:nvPr userDrawn="1"/>
        </p:nvSpPr>
        <p:spPr>
          <a:xfrm>
            <a:off x="9039224" y="6450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553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 userDrawn="1"/>
        </p:nvSpPr>
        <p:spPr bwMode="auto">
          <a:xfrm>
            <a:off x="0" y="417513"/>
            <a:ext cx="10488613" cy="2881312"/>
          </a:xfrm>
          <a:prstGeom prst="rect">
            <a:avLst/>
          </a:prstGeom>
          <a:solidFill>
            <a:srgbClr val="005996"/>
          </a:solidFill>
          <a:ln w="28575" cap="flat" cmpd="sng" algn="ctr">
            <a:solidFill>
              <a:srgbClr val="0059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it-IT" altLang="it-IT" dirty="0">
                <a:solidFill>
                  <a:srgbClr val="FFFFFF"/>
                </a:solidFill>
                <a:latin typeface="Gotham Black" panose="02000604040000020004" pitchFamily="50" charset="0"/>
              </a:rPr>
              <a:t>L</a:t>
            </a:r>
            <a:endParaRPr lang="it-IT" dirty="0"/>
          </a:p>
        </p:txBody>
      </p:sp>
      <p:pic>
        <p:nvPicPr>
          <p:cNvPr id="25" name="Immagine 3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5291-048B-4B77-9A6A-EDD108428535}" type="datetimeFigureOut">
              <a:rPr lang="it-IT" smtClean="0"/>
              <a:t>22/07/2019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95E7-AF79-47C6-A8C3-BEBEA783D0D6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 userDrawn="1"/>
        </p:nvSpPr>
        <p:spPr bwMode="auto">
          <a:xfrm>
            <a:off x="1781175" y="3716338"/>
            <a:ext cx="10410825" cy="2882900"/>
          </a:xfrm>
          <a:prstGeom prst="rect">
            <a:avLst/>
          </a:prstGeom>
          <a:solidFill>
            <a:srgbClr val="005996"/>
          </a:solidFill>
          <a:ln w="28575" cap="flat" cmpd="sng" algn="ctr">
            <a:solidFill>
              <a:srgbClr val="00599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pic>
        <p:nvPicPr>
          <p:cNvPr id="10" name="Immagin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81750"/>
            <a:ext cx="12191999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o 8"/>
          <p:cNvGrpSpPr>
            <a:grpSpLocks/>
          </p:cNvGrpSpPr>
          <p:nvPr userDrawn="1"/>
        </p:nvGrpSpPr>
        <p:grpSpPr bwMode="auto">
          <a:xfrm>
            <a:off x="4173538" y="1006475"/>
            <a:ext cx="7035800" cy="1979761"/>
            <a:chOff x="4173850" y="1006429"/>
            <a:chExt cx="7034718" cy="1980599"/>
          </a:xfrm>
        </p:grpSpPr>
        <p:sp>
          <p:nvSpPr>
            <p:cNvPr id="15" name="Rettangolo 14"/>
            <p:cNvSpPr/>
            <p:nvPr/>
          </p:nvSpPr>
          <p:spPr bwMode="auto">
            <a:xfrm>
              <a:off x="8115006" y="1006429"/>
              <a:ext cx="3093562" cy="195821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/>
            </a:p>
          </p:txBody>
        </p:sp>
        <p:sp>
          <p:nvSpPr>
            <p:cNvPr id="16" name="Rettangolo 15"/>
            <p:cNvSpPr/>
            <p:nvPr/>
          </p:nvSpPr>
          <p:spPr bwMode="auto">
            <a:xfrm>
              <a:off x="4511935" y="1012782"/>
              <a:ext cx="3093562" cy="1947099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/>
            </a:p>
          </p:txBody>
        </p:sp>
        <p:sp>
          <p:nvSpPr>
            <p:cNvPr id="17" name="Rettangolo 7"/>
            <p:cNvSpPr>
              <a:spLocks noChangeArrowheads="1"/>
            </p:cNvSpPr>
            <p:nvPr/>
          </p:nvSpPr>
          <p:spPr bwMode="auto">
            <a:xfrm>
              <a:off x="4173850" y="2636912"/>
              <a:ext cx="184703" cy="350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dirty="0">
                <a:solidFill>
                  <a:srgbClr val="F8AD1F"/>
                </a:solidFill>
              </a:endParaRPr>
            </a:p>
          </p:txBody>
        </p:sp>
        <p:sp>
          <p:nvSpPr>
            <p:cNvPr id="18" name="Rettangolo 42"/>
            <p:cNvSpPr>
              <a:spLocks noChangeArrowheads="1"/>
            </p:cNvSpPr>
            <p:nvPr/>
          </p:nvSpPr>
          <p:spPr bwMode="auto">
            <a:xfrm>
              <a:off x="7740237" y="2636912"/>
              <a:ext cx="184703" cy="350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dirty="0">
                <a:solidFill>
                  <a:srgbClr val="F8AD1F"/>
                </a:solidFill>
              </a:endParaRPr>
            </a:p>
          </p:txBody>
        </p:sp>
      </p:grpSp>
      <p:grpSp>
        <p:nvGrpSpPr>
          <p:cNvPr id="19" name="Gruppo 43"/>
          <p:cNvGrpSpPr>
            <a:grpSpLocks/>
          </p:cNvGrpSpPr>
          <p:nvPr userDrawn="1"/>
        </p:nvGrpSpPr>
        <p:grpSpPr bwMode="auto">
          <a:xfrm>
            <a:off x="571500" y="4108450"/>
            <a:ext cx="7034213" cy="1981068"/>
            <a:chOff x="4173850" y="1006429"/>
            <a:chExt cx="7034718" cy="1980319"/>
          </a:xfrm>
        </p:grpSpPr>
        <p:sp>
          <p:nvSpPr>
            <p:cNvPr id="20" name="Rettangolo 19"/>
            <p:cNvSpPr/>
            <p:nvPr/>
          </p:nvSpPr>
          <p:spPr bwMode="auto">
            <a:xfrm>
              <a:off x="8114308" y="1006429"/>
              <a:ext cx="3094260" cy="195823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/>
            </a:p>
          </p:txBody>
        </p:sp>
        <p:sp>
          <p:nvSpPr>
            <p:cNvPr id="21" name="Rettangolo 20"/>
            <p:cNvSpPr/>
            <p:nvPr/>
          </p:nvSpPr>
          <p:spPr bwMode="auto">
            <a:xfrm>
              <a:off x="4512012" y="1012777"/>
              <a:ext cx="3094259" cy="194712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65100" dir="8100000" algn="tr" rotWithShape="0">
                <a:prstClr val="black">
                  <a:alpha val="19000"/>
                </a:prstClr>
              </a:outerShdw>
            </a:effec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it-IT"/>
            </a:p>
          </p:txBody>
        </p:sp>
        <p:sp>
          <p:nvSpPr>
            <p:cNvPr id="22" name="Rettangolo 46"/>
            <p:cNvSpPr>
              <a:spLocks noChangeArrowheads="1"/>
            </p:cNvSpPr>
            <p:nvPr/>
          </p:nvSpPr>
          <p:spPr bwMode="auto">
            <a:xfrm>
              <a:off x="4173850" y="2636912"/>
              <a:ext cx="184744" cy="34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dirty="0">
                <a:solidFill>
                  <a:srgbClr val="F8AD1F"/>
                </a:solidFill>
              </a:endParaRPr>
            </a:p>
          </p:txBody>
        </p:sp>
        <p:sp>
          <p:nvSpPr>
            <p:cNvPr id="23" name="Rettangolo 47"/>
            <p:cNvSpPr>
              <a:spLocks noChangeArrowheads="1"/>
            </p:cNvSpPr>
            <p:nvPr/>
          </p:nvSpPr>
          <p:spPr bwMode="auto">
            <a:xfrm>
              <a:off x="7740237" y="2636912"/>
              <a:ext cx="184744" cy="34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 dirty="0">
                <a:solidFill>
                  <a:srgbClr val="F8AD1F"/>
                </a:solidFill>
              </a:endParaRPr>
            </a:p>
          </p:txBody>
        </p:sp>
      </p:grpSp>
      <p:pic>
        <p:nvPicPr>
          <p:cNvPr id="8" name="Immagine 3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egnaposto testo 2"/>
          <p:cNvSpPr>
            <a:spLocks noGrp="1"/>
          </p:cNvSpPr>
          <p:nvPr>
            <p:ph type="body" idx="15"/>
          </p:nvPr>
        </p:nvSpPr>
        <p:spPr>
          <a:xfrm>
            <a:off x="853930" y="1012825"/>
            <a:ext cx="3360733" cy="19462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8" name="Segnaposto testo 2"/>
          <p:cNvSpPr>
            <a:spLocks noGrp="1"/>
          </p:cNvSpPr>
          <p:nvPr>
            <p:ph type="body" idx="16"/>
          </p:nvPr>
        </p:nvSpPr>
        <p:spPr>
          <a:xfrm>
            <a:off x="8113713" y="4094956"/>
            <a:ext cx="3360733" cy="194627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26" name="Segnaposto numero diapositiva 8"/>
          <p:cNvSpPr txBox="1">
            <a:spLocks/>
          </p:cNvSpPr>
          <p:nvPr userDrawn="1"/>
        </p:nvSpPr>
        <p:spPr>
          <a:xfrm>
            <a:off x="9039224" y="6450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1519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525"/>
            <a:ext cx="1219200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Immagin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4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4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381750"/>
            <a:ext cx="12191999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30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3525" y="365125"/>
            <a:ext cx="11677649" cy="1325563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6" name="Segnaposto numero diapositiva 5"/>
          <p:cNvSpPr txBox="1">
            <a:spLocks/>
          </p:cNvSpPr>
          <p:nvPr userDrawn="1"/>
        </p:nvSpPr>
        <p:spPr>
          <a:xfrm>
            <a:off x="9197975" y="6354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624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28625"/>
            <a:ext cx="36004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36962" y="5227025"/>
            <a:ext cx="7526336" cy="56673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36962" y="4246744"/>
            <a:ext cx="7526337" cy="77628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80449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5291-048B-4B77-9A6A-EDD108428535}" type="datetimeFigureOut">
              <a:rPr lang="it-IT" smtClean="0"/>
              <a:t>22/07/2019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95E7-AF79-47C6-A8C3-BEBEA783D0D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20"/>
          <p:cNvSpPr>
            <a:spLocks noChangeArrowheads="1"/>
          </p:cNvSpPr>
          <p:nvPr userDrawn="1"/>
        </p:nvSpPr>
        <p:spPr bwMode="auto">
          <a:xfrm>
            <a:off x="0" y="4868863"/>
            <a:ext cx="12192000" cy="5048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8" name="Immagin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941888"/>
            <a:ext cx="121920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ttore 1 18"/>
          <p:cNvCxnSpPr>
            <a:cxnSpLocks noChangeShapeType="1"/>
          </p:cNvCxnSpPr>
          <p:nvPr userDrawn="1"/>
        </p:nvCxnSpPr>
        <p:spPr bwMode="auto">
          <a:xfrm>
            <a:off x="479425" y="5994399"/>
            <a:ext cx="11377613" cy="0"/>
          </a:xfrm>
          <a:prstGeom prst="lin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Immagin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00025"/>
            <a:ext cx="2552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9425" y="5133975"/>
            <a:ext cx="9144000" cy="612776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9425" y="6113461"/>
            <a:ext cx="9144000" cy="45085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285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5291-048B-4B77-9A6A-EDD108428535}" type="datetimeFigureOut">
              <a:rPr lang="it-IT" smtClean="0"/>
              <a:t>22/07/2019</a:t>
            </a:fld>
            <a:endParaRPr lang="it-IT"/>
          </a:p>
        </p:txBody>
      </p:sp>
      <p:sp>
        <p:nvSpPr>
          <p:cNvPr id="7" name="Triangolo isoscele 12"/>
          <p:cNvSpPr>
            <a:spLocks noChangeArrowheads="1"/>
          </p:cNvSpPr>
          <p:nvPr userDrawn="1"/>
        </p:nvSpPr>
        <p:spPr bwMode="auto">
          <a:xfrm flipV="1">
            <a:off x="-827088" y="-141288"/>
            <a:ext cx="8651876" cy="7185026"/>
          </a:xfrm>
          <a:prstGeom prst="triangle">
            <a:avLst>
              <a:gd name="adj" fmla="val 50000"/>
            </a:avLst>
          </a:prstGeom>
          <a:solidFill>
            <a:srgbClr val="F8AD1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8" name="Rettangolo 15"/>
          <p:cNvSpPr>
            <a:spLocks noChangeArrowheads="1"/>
          </p:cNvSpPr>
          <p:nvPr userDrawn="1"/>
        </p:nvSpPr>
        <p:spPr bwMode="auto">
          <a:xfrm>
            <a:off x="0" y="-155575"/>
            <a:ext cx="3335338" cy="7035800"/>
          </a:xfrm>
          <a:prstGeom prst="rect">
            <a:avLst/>
          </a:prstGeom>
          <a:solidFill>
            <a:srgbClr val="0059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" name="Triangolo isoscele 16"/>
          <p:cNvSpPr>
            <a:spLocks noChangeArrowheads="1"/>
          </p:cNvSpPr>
          <p:nvPr userDrawn="1"/>
        </p:nvSpPr>
        <p:spPr bwMode="auto">
          <a:xfrm flipV="1">
            <a:off x="-954088" y="-155575"/>
            <a:ext cx="8651876" cy="7185025"/>
          </a:xfrm>
          <a:prstGeom prst="triangle">
            <a:avLst>
              <a:gd name="adj" fmla="val 50000"/>
            </a:avLst>
          </a:prstGeom>
          <a:solidFill>
            <a:srgbClr val="0059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10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04813"/>
            <a:ext cx="257651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8"/>
          <p:cNvSpPr>
            <a:spLocks noChangeArrowheads="1"/>
          </p:cNvSpPr>
          <p:nvPr userDrawn="1"/>
        </p:nvSpPr>
        <p:spPr bwMode="auto">
          <a:xfrm>
            <a:off x="479425" y="3068638"/>
            <a:ext cx="1008063" cy="73025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9425" y="2115344"/>
            <a:ext cx="9144000" cy="77628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9425" y="3362325"/>
            <a:ext cx="4835525" cy="56673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11" name="Segnaposto numero diapositiva 8"/>
          <p:cNvSpPr txBox="1">
            <a:spLocks/>
          </p:cNvSpPr>
          <p:nvPr userDrawn="1"/>
        </p:nvSpPr>
        <p:spPr>
          <a:xfrm>
            <a:off x="9039224" y="6450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862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5291-048B-4B77-9A6A-EDD108428535}" type="datetimeFigureOut">
              <a:rPr lang="it-IT" smtClean="0"/>
              <a:t>22/07/2019</a:t>
            </a:fld>
            <a:endParaRPr lang="it-IT"/>
          </a:p>
        </p:txBody>
      </p:sp>
      <p:grpSp>
        <p:nvGrpSpPr>
          <p:cNvPr id="11" name="Gruppo 1"/>
          <p:cNvGrpSpPr>
            <a:grpSpLocks/>
          </p:cNvGrpSpPr>
          <p:nvPr userDrawn="1"/>
        </p:nvGrpSpPr>
        <p:grpSpPr bwMode="auto">
          <a:xfrm flipV="1">
            <a:off x="-954088" y="-315913"/>
            <a:ext cx="8778876" cy="7196138"/>
            <a:chOff x="-953736" y="-155340"/>
            <a:chExt cx="8778619" cy="7198647"/>
          </a:xfrm>
        </p:grpSpPr>
        <p:sp>
          <p:nvSpPr>
            <p:cNvPr id="13" name="Triangolo isoscele 12"/>
            <p:cNvSpPr>
              <a:spLocks noChangeArrowheads="1"/>
            </p:cNvSpPr>
            <p:nvPr/>
          </p:nvSpPr>
          <p:spPr bwMode="auto">
            <a:xfrm flipV="1">
              <a:off x="-827093" y="-141433"/>
              <a:ext cx="8651976" cy="7184740"/>
            </a:xfrm>
            <a:prstGeom prst="triangle">
              <a:avLst>
                <a:gd name="adj" fmla="val 50000"/>
              </a:avLst>
            </a:prstGeom>
            <a:solidFill>
              <a:srgbClr val="F8AD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4" name="Rettangolo 15"/>
            <p:cNvSpPr>
              <a:spLocks noChangeArrowheads="1"/>
            </p:cNvSpPr>
            <p:nvPr/>
          </p:nvSpPr>
          <p:spPr bwMode="auto">
            <a:xfrm>
              <a:off x="0" y="-155339"/>
              <a:ext cx="3334634" cy="7035189"/>
            </a:xfrm>
            <a:prstGeom prst="rect">
              <a:avLst/>
            </a:prstGeom>
            <a:solidFill>
              <a:srgbClr val="0059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5" name="Triangolo isoscele 16"/>
            <p:cNvSpPr>
              <a:spLocks noChangeArrowheads="1"/>
            </p:cNvSpPr>
            <p:nvPr/>
          </p:nvSpPr>
          <p:spPr bwMode="auto">
            <a:xfrm flipV="1">
              <a:off x="-953736" y="-155340"/>
              <a:ext cx="8651976" cy="7184740"/>
            </a:xfrm>
            <a:prstGeom prst="triangle">
              <a:avLst>
                <a:gd name="adj" fmla="val 50000"/>
              </a:avLst>
            </a:prstGeom>
            <a:solidFill>
              <a:srgbClr val="0059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7988" y="5465150"/>
            <a:ext cx="4835525" cy="56673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16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04813"/>
            <a:ext cx="257651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tangolo 18"/>
          <p:cNvSpPr>
            <a:spLocks noChangeArrowheads="1"/>
          </p:cNvSpPr>
          <p:nvPr userDrawn="1"/>
        </p:nvSpPr>
        <p:spPr bwMode="auto">
          <a:xfrm>
            <a:off x="479425" y="5251450"/>
            <a:ext cx="1008063" cy="71438"/>
          </a:xfrm>
          <a:prstGeom prst="rect">
            <a:avLst/>
          </a:prstGeom>
          <a:solidFill>
            <a:srgbClr val="F8A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07988" y="4218169"/>
            <a:ext cx="5364162" cy="77628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2" name="Segnaposto numero diapositiva 8"/>
          <p:cNvSpPr txBox="1">
            <a:spLocks/>
          </p:cNvSpPr>
          <p:nvPr userDrawn="1"/>
        </p:nvSpPr>
        <p:spPr>
          <a:xfrm>
            <a:off x="9039224" y="6450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000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14899" y="1537097"/>
            <a:ext cx="7026275" cy="4639866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263525" y="6354763"/>
            <a:ext cx="2743200" cy="365125"/>
          </a:xfrm>
        </p:spPr>
        <p:txBody>
          <a:bodyPr/>
          <a:lstStyle/>
          <a:p>
            <a:fld id="{3C425291-048B-4B77-9A6A-EDD108428535}" type="datetimeFigureOut">
              <a:rPr lang="it-IT" smtClean="0"/>
              <a:t>22/07/2019</a:t>
            </a:fld>
            <a:endParaRPr lang="it-IT"/>
          </a:p>
        </p:txBody>
      </p:sp>
      <p:pic>
        <p:nvPicPr>
          <p:cNvPr id="12" name="Immagin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 userDrawn="1"/>
        </p:nvSpPr>
        <p:spPr bwMode="auto">
          <a:xfrm>
            <a:off x="0" y="687387"/>
            <a:ext cx="4783137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10" name="Rettangolo 11"/>
          <p:cNvSpPr>
            <a:spLocks noChangeArrowheads="1"/>
          </p:cNvSpPr>
          <p:nvPr userDrawn="1"/>
        </p:nvSpPr>
        <p:spPr bwMode="auto">
          <a:xfrm>
            <a:off x="1681162" y="3148609"/>
            <a:ext cx="1008062" cy="71437"/>
          </a:xfrm>
          <a:prstGeom prst="rect">
            <a:avLst/>
          </a:prstGeom>
          <a:solidFill>
            <a:srgbClr val="F8AD1F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1162" y="1537097"/>
            <a:ext cx="2851150" cy="119141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13" name="Immagin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egnaposto contenuto 2"/>
          <p:cNvSpPr>
            <a:spLocks noGrp="1"/>
          </p:cNvSpPr>
          <p:nvPr>
            <p:ph idx="13"/>
          </p:nvPr>
        </p:nvSpPr>
        <p:spPr>
          <a:xfrm>
            <a:off x="1681163" y="3358157"/>
            <a:ext cx="2851150" cy="295691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Segnaposto numero diapositiva 8"/>
          <p:cNvSpPr txBox="1">
            <a:spLocks/>
          </p:cNvSpPr>
          <p:nvPr userDrawn="1"/>
        </p:nvSpPr>
        <p:spPr>
          <a:xfrm>
            <a:off x="9197974" y="63547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219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3526" y="1537097"/>
            <a:ext cx="7042150" cy="463986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12" name="Immagin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 userDrawn="1"/>
        </p:nvSpPr>
        <p:spPr bwMode="auto">
          <a:xfrm>
            <a:off x="7408863" y="687387"/>
            <a:ext cx="4783137" cy="6170613"/>
          </a:xfrm>
          <a:prstGeom prst="rect">
            <a:avLst/>
          </a:prstGeom>
          <a:solidFill>
            <a:srgbClr val="00599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it-IT"/>
          </a:p>
        </p:txBody>
      </p:sp>
      <p:sp>
        <p:nvSpPr>
          <p:cNvPr id="10" name="Rettangolo 11"/>
          <p:cNvSpPr>
            <a:spLocks noChangeArrowheads="1"/>
          </p:cNvSpPr>
          <p:nvPr userDrawn="1"/>
        </p:nvSpPr>
        <p:spPr bwMode="auto">
          <a:xfrm>
            <a:off x="9090025" y="3139678"/>
            <a:ext cx="1008062" cy="71437"/>
          </a:xfrm>
          <a:prstGeom prst="rect">
            <a:avLst/>
          </a:prstGeom>
          <a:solidFill>
            <a:srgbClr val="F8AD1F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90025" y="1537097"/>
            <a:ext cx="2851150" cy="119141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pic>
        <p:nvPicPr>
          <p:cNvPr id="13" name="Immagin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27000"/>
            <a:ext cx="15176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egnaposto contenuto 2"/>
          <p:cNvSpPr>
            <a:spLocks noGrp="1"/>
          </p:cNvSpPr>
          <p:nvPr>
            <p:ph idx="13"/>
          </p:nvPr>
        </p:nvSpPr>
        <p:spPr>
          <a:xfrm>
            <a:off x="9090025" y="3304480"/>
            <a:ext cx="2851150" cy="295691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5" name="Segnaposto numero diapositiva 8"/>
          <p:cNvSpPr txBox="1">
            <a:spLocks/>
          </p:cNvSpPr>
          <p:nvPr userDrawn="1"/>
        </p:nvSpPr>
        <p:spPr>
          <a:xfrm>
            <a:off x="9020175" y="6354763"/>
            <a:ext cx="292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AB95E7-AF79-47C6-A8C3-BEBEA783D0D6}" type="slidenum">
              <a:rPr lang="it-IT" smtClean="0">
                <a:solidFill>
                  <a:schemeClr val="bg1"/>
                </a:solidFill>
              </a:rPr>
              <a:pPr/>
              <a:t>‹N›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4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25291-048B-4B77-9A6A-EDD108428535}" type="datetimeFigureOut">
              <a:rPr lang="it-IT" smtClean="0"/>
              <a:t>22/07/2019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B95E7-AF79-47C6-A8C3-BEBEA783D0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58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78" r:id="rId3"/>
    <p:sldLayoutId id="2147483663" r:id="rId4"/>
    <p:sldLayoutId id="2147483649" r:id="rId5"/>
    <p:sldLayoutId id="2147483660" r:id="rId6"/>
    <p:sldLayoutId id="2147483662" r:id="rId7"/>
    <p:sldLayoutId id="2147483664" r:id="rId8"/>
    <p:sldLayoutId id="2147483650" r:id="rId9"/>
    <p:sldLayoutId id="2147483666" r:id="rId10"/>
    <p:sldLayoutId id="2147483665" r:id="rId11"/>
    <p:sldLayoutId id="2147483654" r:id="rId12"/>
    <p:sldLayoutId id="2147483667" r:id="rId13"/>
    <p:sldLayoutId id="2147483652" r:id="rId14"/>
    <p:sldLayoutId id="2147483653" r:id="rId15"/>
    <p:sldLayoutId id="2147483675" r:id="rId16"/>
    <p:sldLayoutId id="2147483674" r:id="rId17"/>
    <p:sldLayoutId id="2147483676" r:id="rId18"/>
    <p:sldLayoutId id="2147483680" r:id="rId19"/>
    <p:sldLayoutId id="2147483672" r:id="rId20"/>
    <p:sldLayoutId id="2147483696" r:id="rId21"/>
    <p:sldLayoutId id="2147483695" r:id="rId22"/>
    <p:sldLayoutId id="2147483670" r:id="rId23"/>
    <p:sldLayoutId id="2147483679" r:id="rId24"/>
    <p:sldLayoutId id="2147483671" r:id="rId25"/>
    <p:sldLayoutId id="2147483668" r:id="rId26"/>
    <p:sldLayoutId id="2147483669" r:id="rId27"/>
    <p:sldLayoutId id="2147483655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4BC1EA8-09FB-46BC-A7B7-10288A24C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178" y="4729721"/>
            <a:ext cx="5067298" cy="566738"/>
          </a:xfrm>
        </p:spPr>
        <p:txBody>
          <a:bodyPr>
            <a:normAutofit fontScale="92500"/>
          </a:bodyPr>
          <a:lstStyle/>
          <a:p>
            <a:r>
              <a:rPr lang="it-IT" dirty="0"/>
              <a:t>Gianluca Toschi – Treviso, 11 luglio 2019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C833E77-37F4-46AB-8953-337B166AA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178" y="2711116"/>
            <a:ext cx="7170821" cy="1493770"/>
          </a:xfrm>
        </p:spPr>
        <p:txBody>
          <a:bodyPr>
            <a:normAutofit/>
          </a:bodyPr>
          <a:lstStyle/>
          <a:p>
            <a:r>
              <a:rPr lang="it-IT" sz="4000" b="1" dirty="0"/>
              <a:t>La nuova finanza per competere</a:t>
            </a:r>
          </a:p>
        </p:txBody>
      </p:sp>
    </p:spTree>
    <p:extLst>
      <p:ext uri="{BB962C8B-B14F-4D97-AF65-F5344CB8AC3E}">
        <p14:creationId xmlns:p14="http://schemas.microsoft.com/office/powerpoint/2010/main" val="179485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BC69EF-0F78-4E17-92F0-59CDCD683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254908"/>
            <a:ext cx="3651467" cy="1676603"/>
          </a:xfrm>
        </p:spPr>
        <p:txBody>
          <a:bodyPr>
            <a:normAutofit/>
          </a:bodyPr>
          <a:lstStyle/>
          <a:p>
            <a:r>
              <a:rPr lang="it-IT" dirty="0"/>
              <a:t>Aspettative non favorevoli</a:t>
            </a:r>
          </a:p>
        </p:txBody>
      </p:sp>
      <p:pic>
        <p:nvPicPr>
          <p:cNvPr id="7" name="Segnaposto contenuto 3">
            <a:extLst>
              <a:ext uri="{FF2B5EF4-FFF2-40B4-BE49-F238E27FC236}">
                <a16:creationId xmlns:a16="http://schemas.microsoft.com/office/drawing/2014/main" id="{5BB81F51-46EB-46F5-A74B-4D2D6C1EB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" r="1388" b="2"/>
          <a:stretch/>
        </p:blipFill>
        <p:spPr>
          <a:xfrm>
            <a:off x="4300396" y="783955"/>
            <a:ext cx="6689558" cy="60740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60473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5521ECA-379C-435F-8DDF-CBBF3EE7C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438" y="643466"/>
            <a:ext cx="9731123" cy="557106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B9BDDCD-46C9-4D12-B70E-ED06B7D17985}"/>
              </a:ext>
            </a:extLst>
          </p:cNvPr>
          <p:cNvSpPr/>
          <p:nvPr/>
        </p:nvSpPr>
        <p:spPr>
          <a:xfrm>
            <a:off x="1106905" y="2983832"/>
            <a:ext cx="10106527" cy="320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85A3475-3AB6-46F8-845E-DA5A341A94ED}"/>
              </a:ext>
            </a:extLst>
          </p:cNvPr>
          <p:cNvSpPr/>
          <p:nvPr/>
        </p:nvSpPr>
        <p:spPr>
          <a:xfrm>
            <a:off x="1042736" y="5893691"/>
            <a:ext cx="10106527" cy="320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7FE895C-D285-47F4-9471-12A07FD67023}"/>
              </a:ext>
            </a:extLst>
          </p:cNvPr>
          <p:cNvSpPr/>
          <p:nvPr/>
        </p:nvSpPr>
        <p:spPr>
          <a:xfrm>
            <a:off x="1106905" y="1528903"/>
            <a:ext cx="10106527" cy="320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057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127FB07-4706-4EF3-AFED-47EE6C9EC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BC50775-ADBE-4B44-90A0-6A306AAE4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E il Veneto?</a:t>
            </a:r>
          </a:p>
        </p:txBody>
      </p:sp>
    </p:spTree>
    <p:extLst>
      <p:ext uri="{BB962C8B-B14F-4D97-AF65-F5344CB8AC3E}">
        <p14:creationId xmlns:p14="http://schemas.microsoft.com/office/powerpoint/2010/main" val="80717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D591CD-C79A-4001-B747-27A2AF4D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imprese - Veneto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B18966A-D419-40B7-BD20-1171835C7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137" y="1442733"/>
            <a:ext cx="9801726" cy="523012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431996E-F289-4832-B888-686F64060901}"/>
              </a:ext>
            </a:extLst>
          </p:cNvPr>
          <p:cNvSpPr/>
          <p:nvPr/>
        </p:nvSpPr>
        <p:spPr>
          <a:xfrm>
            <a:off x="3884864" y="6534353"/>
            <a:ext cx="7111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Fonte: Banca d’Italia 2019</a:t>
            </a:r>
          </a:p>
        </p:txBody>
      </p:sp>
    </p:spTree>
    <p:extLst>
      <p:ext uri="{BB962C8B-B14F-4D97-AF65-F5344CB8AC3E}">
        <p14:creationId xmlns:p14="http://schemas.microsoft.com/office/powerpoint/2010/main" val="1116836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FFC73F-AECA-4DCD-ADB6-6438B3123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calo degli investimenti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C1D6C25-2825-4186-87F6-CA55B7719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9050" y="1690688"/>
            <a:ext cx="6859425" cy="488403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77AEF86-8B69-496B-9BFA-672E35E52330}"/>
              </a:ext>
            </a:extLst>
          </p:cNvPr>
          <p:cNvSpPr/>
          <p:nvPr/>
        </p:nvSpPr>
        <p:spPr>
          <a:xfrm>
            <a:off x="4816476" y="6566702"/>
            <a:ext cx="7111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Fonte: Banca d’Italia 2019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8F1E5D5-57F3-4719-8FBB-F75EBA06B0DF}"/>
              </a:ext>
            </a:extLst>
          </p:cNvPr>
          <p:cNvCxnSpPr/>
          <p:nvPr/>
        </p:nvCxnSpPr>
        <p:spPr>
          <a:xfrm>
            <a:off x="9808555" y="3135828"/>
            <a:ext cx="1106905" cy="65772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1F8D91F-40BB-4633-89EB-67EF81A4D309}"/>
              </a:ext>
            </a:extLst>
          </p:cNvPr>
          <p:cNvCxnSpPr>
            <a:cxnSpLocks/>
          </p:cNvCxnSpPr>
          <p:nvPr/>
        </p:nvCxnSpPr>
        <p:spPr>
          <a:xfrm flipV="1">
            <a:off x="8498762" y="3008881"/>
            <a:ext cx="1078375" cy="592572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23FB1C11-764D-4873-A4A8-43293FCB6E7E}"/>
              </a:ext>
            </a:extLst>
          </p:cNvPr>
          <p:cNvSpPr/>
          <p:nvPr/>
        </p:nvSpPr>
        <p:spPr>
          <a:xfrm>
            <a:off x="263525" y="2027536"/>
            <a:ext cx="45741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tx2"/>
                </a:solidFill>
              </a:rPr>
              <a:t>Gli investimenti delle imprese dell’industria in senso stretto, in crescita dal 2014, hanno rallentato: +3,8 per cento rispetto al 2017.</a:t>
            </a:r>
          </a:p>
          <a:p>
            <a:endParaRPr lang="it-IT" sz="2800" dirty="0">
              <a:solidFill>
                <a:schemeClr val="tx2"/>
              </a:solidFill>
            </a:endParaRPr>
          </a:p>
          <a:p>
            <a:r>
              <a:rPr lang="it-IT" sz="2800" dirty="0">
                <a:solidFill>
                  <a:schemeClr val="tx2"/>
                </a:solidFill>
              </a:rPr>
              <a:t>Pesano l’incertezza economica e politica e le tensioni globali sulle politiche commerciali.</a:t>
            </a:r>
          </a:p>
        </p:txBody>
      </p:sp>
    </p:spTree>
    <p:extLst>
      <p:ext uri="{BB962C8B-B14F-4D97-AF65-F5344CB8AC3E}">
        <p14:creationId xmlns:p14="http://schemas.microsoft.com/office/powerpoint/2010/main" val="331641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3D0CEAB-80AC-441D-AC6D-2F2B65461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24657"/>
            <a:ext cx="10905066" cy="477096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9BD9CC5-BA17-416C-A1D5-84C3EE93F1C8}"/>
              </a:ext>
            </a:extLst>
          </p:cNvPr>
          <p:cNvSpPr/>
          <p:nvPr/>
        </p:nvSpPr>
        <p:spPr>
          <a:xfrm>
            <a:off x="643467" y="5395624"/>
            <a:ext cx="10905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AGaramondPro-Regular"/>
              </a:rPr>
              <a:t>Nel 2018 la crescita delle esportazioni venete è risultata inferiore alla dinamica sia della domanda mondiale sia di quella potenziale rivolta alla regione – ovvero la crescita che si realizzerebbe se la variazione delle esportazioni nei vari mercati di sbocco fosse pari a quella delle importazioni di ciascun paese partner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4840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FBC110-DE18-466F-A618-E3274FEB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94" y="640081"/>
            <a:ext cx="3731174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2"/>
                </a:solidFill>
                <a:ea typeface="+mj-ea"/>
                <a:cs typeface="+mj-cs"/>
              </a:rPr>
              <a:t>L’apertura</a:t>
            </a:r>
            <a:r>
              <a:rPr lang="en-US" kern="1200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2"/>
                </a:solidFill>
                <a:ea typeface="+mj-ea"/>
                <a:cs typeface="+mj-cs"/>
              </a:rPr>
              <a:t>internazionale</a:t>
            </a:r>
            <a:r>
              <a:rPr lang="en-US" kern="1200" dirty="0">
                <a:solidFill>
                  <a:schemeClr val="tx2"/>
                </a:solidFill>
                <a:ea typeface="+mj-ea"/>
                <a:cs typeface="+mj-cs"/>
              </a:rPr>
              <a:t> del Nord Est</a:t>
            </a:r>
            <a:br>
              <a:rPr lang="en-US" kern="1200" dirty="0">
                <a:solidFill>
                  <a:schemeClr val="tx2"/>
                </a:solidFill>
                <a:ea typeface="+mj-ea"/>
                <a:cs typeface="+mj-cs"/>
              </a:rPr>
            </a:br>
            <a:br>
              <a:rPr lang="en-US" kern="1200" dirty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tx2"/>
                </a:solidFill>
                <a:ea typeface="+mj-ea"/>
                <a:cs typeface="+mj-cs"/>
              </a:rPr>
              <a:t>L</a:t>
            </a:r>
            <a:r>
              <a:rPr lang="it-IT" sz="3100" dirty="0"/>
              <a:t>a quota di valore aggiunto stimolato dalla domanda internazionale è compresa tra il 13 e il 19%.</a:t>
            </a:r>
            <a:endParaRPr lang="en-US" sz="3100" kern="120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7" name="Segnaposto contenuto 5">
            <a:extLst>
              <a:ext uri="{FF2B5EF4-FFF2-40B4-BE49-F238E27FC236}">
                <a16:creationId xmlns:a16="http://schemas.microsoft.com/office/drawing/2014/main" id="{CE74C869-E76B-4930-93EB-399BB4A95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991" y="640081"/>
            <a:ext cx="5044139" cy="557445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0CC22AE-08C1-41EF-B683-C331B64343C8}"/>
              </a:ext>
            </a:extLst>
          </p:cNvPr>
          <p:cNvSpPr/>
          <p:nvPr/>
        </p:nvSpPr>
        <p:spPr>
          <a:xfrm>
            <a:off x="533060" y="6410257"/>
            <a:ext cx="7111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Fonte: FNE su dati </a:t>
            </a:r>
            <a:r>
              <a:rPr lang="it-IT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Bentivogli</a:t>
            </a:r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C., Ferraresi T., Monti P., </a:t>
            </a:r>
            <a:r>
              <a:rPr lang="it-IT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Paniccià</a:t>
            </a:r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R., Rosignoli S. (2018),</a:t>
            </a:r>
          </a:p>
        </p:txBody>
      </p:sp>
    </p:spTree>
    <p:extLst>
      <p:ext uri="{BB962C8B-B14F-4D97-AF65-F5344CB8AC3E}">
        <p14:creationId xmlns:p14="http://schemas.microsoft.com/office/powerpoint/2010/main" val="229057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0434CC-E4B6-4B72-8197-DBB13F3C9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Investimenti esteri in entrata e in uscita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407FD5E-6826-4735-BC72-8E87D84B7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41" y="3319624"/>
            <a:ext cx="3848100" cy="9906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7CAE7F-C60E-48FA-A9B6-B347A10CF568}"/>
              </a:ext>
            </a:extLst>
          </p:cNvPr>
          <p:cNvSpPr txBox="1"/>
          <p:nvPr/>
        </p:nvSpPr>
        <p:spPr>
          <a:xfrm>
            <a:off x="1283172" y="431022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it-IT" sz="2000" dirty="0">
                <a:latin typeface="Georgia" pitchFamily="18" charset="0"/>
              </a:rPr>
              <a:t>1,925</a:t>
            </a:r>
          </a:p>
          <a:p>
            <a:pPr indent="-274320" algn="ctr">
              <a:spcAft>
                <a:spcPts val="900"/>
              </a:spcAft>
            </a:pPr>
            <a:r>
              <a:rPr lang="it-IT" sz="2000" dirty="0">
                <a:latin typeface="Georgia" pitchFamily="18" charset="0"/>
              </a:rPr>
              <a:t>Imprese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F313FE-D6B5-4BE6-A817-2E9A7BF27988}"/>
              </a:ext>
            </a:extLst>
          </p:cNvPr>
          <p:cNvSpPr txBox="1"/>
          <p:nvPr/>
        </p:nvSpPr>
        <p:spPr>
          <a:xfrm>
            <a:off x="2497456" y="426966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it-IT" sz="2000" dirty="0">
                <a:latin typeface="Georgia" pitchFamily="18" charset="0"/>
              </a:rPr>
              <a:t>153,947</a:t>
            </a:r>
          </a:p>
          <a:p>
            <a:pPr indent="-274320" algn="ctr">
              <a:spcAft>
                <a:spcPts val="900"/>
              </a:spcAft>
            </a:pPr>
            <a:r>
              <a:rPr lang="it-IT" sz="2000" dirty="0">
                <a:latin typeface="Georgia" pitchFamily="18" charset="0"/>
              </a:rPr>
              <a:t>Addetti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D2CA8A-CFB2-4F13-AEBE-EA4C8A5EBB4F}"/>
              </a:ext>
            </a:extLst>
          </p:cNvPr>
          <p:cNvSpPr txBox="1"/>
          <p:nvPr/>
        </p:nvSpPr>
        <p:spPr>
          <a:xfrm>
            <a:off x="4013159" y="431022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it-IT" sz="2000" dirty="0">
                <a:latin typeface="Georgia" pitchFamily="18" charset="0"/>
              </a:rPr>
              <a:t>55,480</a:t>
            </a:r>
          </a:p>
          <a:p>
            <a:pPr indent="-274320" algn="ctr">
              <a:spcAft>
                <a:spcPts val="900"/>
              </a:spcAft>
            </a:pPr>
            <a:r>
              <a:rPr lang="it-IT" sz="2000" dirty="0">
                <a:latin typeface="Georgia" pitchFamily="18" charset="0"/>
              </a:rPr>
              <a:t>Fatturato</a:t>
            </a:r>
          </a:p>
        </p:txBody>
      </p:sp>
      <p:sp>
        <p:nvSpPr>
          <p:cNvPr id="8" name="Segnaposto contenuto 3">
            <a:extLst>
              <a:ext uri="{FF2B5EF4-FFF2-40B4-BE49-F238E27FC236}">
                <a16:creationId xmlns:a16="http://schemas.microsoft.com/office/drawing/2014/main" id="{7118D3BF-1056-4D13-B776-B1AFFA275705}"/>
              </a:ext>
            </a:extLst>
          </p:cNvPr>
          <p:cNvSpPr txBox="1">
            <a:spLocks/>
          </p:cNvSpPr>
          <p:nvPr/>
        </p:nvSpPr>
        <p:spPr>
          <a:xfrm>
            <a:off x="1163342" y="2048805"/>
            <a:ext cx="3764218" cy="17255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it-IT" sz="2800" b="1" dirty="0">
                <a:solidFill>
                  <a:schemeClr val="accent5"/>
                </a:solidFill>
              </a:rPr>
              <a:t>Imprese a partecipazioni estera nel Nord Est</a:t>
            </a:r>
            <a:endParaRPr lang="it-IT" sz="28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2A691F7-72FF-4EC2-9F51-3A01304469EC}"/>
              </a:ext>
            </a:extLst>
          </p:cNvPr>
          <p:cNvSpPr/>
          <p:nvPr/>
        </p:nvSpPr>
        <p:spPr>
          <a:xfrm>
            <a:off x="1202527" y="5139509"/>
            <a:ext cx="3725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 algn="ctr">
              <a:spcAft>
                <a:spcPts val="900"/>
              </a:spcAft>
            </a:pPr>
            <a:r>
              <a:rPr lang="it-IT" b="1" dirty="0">
                <a:solidFill>
                  <a:schemeClr val="accent5"/>
                </a:solidFill>
                <a:latin typeface="Georgia" pitchFamily="18" charset="0"/>
              </a:rPr>
              <a:t>+29% dal 2009 (imprese)</a:t>
            </a:r>
          </a:p>
        </p:txBody>
      </p:sp>
      <p:pic>
        <p:nvPicPr>
          <p:cNvPr id="10" name="Segnaposto contenuto 3">
            <a:extLst>
              <a:ext uri="{FF2B5EF4-FFF2-40B4-BE49-F238E27FC236}">
                <a16:creationId xmlns:a16="http://schemas.microsoft.com/office/drawing/2014/main" id="{60EDD851-6BEA-44AA-9997-CA575000B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961" y="3319624"/>
            <a:ext cx="3848100" cy="9906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E50ACC0-90F3-4161-A4BA-73CED8595502}"/>
              </a:ext>
            </a:extLst>
          </p:cNvPr>
          <p:cNvSpPr txBox="1"/>
          <p:nvPr/>
        </p:nvSpPr>
        <p:spPr>
          <a:xfrm>
            <a:off x="6823792" y="431022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it-IT" sz="2000" dirty="0">
                <a:latin typeface="Georgia" pitchFamily="18" charset="0"/>
              </a:rPr>
              <a:t>6,983</a:t>
            </a:r>
          </a:p>
          <a:p>
            <a:pPr indent="-274320" algn="ctr">
              <a:spcAft>
                <a:spcPts val="900"/>
              </a:spcAft>
            </a:pPr>
            <a:r>
              <a:rPr lang="it-IT" sz="2000" dirty="0">
                <a:latin typeface="Georgia" pitchFamily="18" charset="0"/>
              </a:rPr>
              <a:t>Imprese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D3D0D59-8E97-4E10-AD97-3200C0422D9C}"/>
              </a:ext>
            </a:extLst>
          </p:cNvPr>
          <p:cNvSpPr txBox="1"/>
          <p:nvPr/>
        </p:nvSpPr>
        <p:spPr>
          <a:xfrm>
            <a:off x="8038076" y="426966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it-IT" sz="2000" dirty="0">
                <a:latin typeface="Georgia" pitchFamily="18" charset="0"/>
              </a:rPr>
              <a:t>256,419</a:t>
            </a:r>
          </a:p>
          <a:p>
            <a:pPr indent="-274320" algn="ctr">
              <a:spcAft>
                <a:spcPts val="900"/>
              </a:spcAft>
            </a:pPr>
            <a:r>
              <a:rPr lang="it-IT" sz="2000" dirty="0">
                <a:latin typeface="Georgia" pitchFamily="18" charset="0"/>
              </a:rPr>
              <a:t>Addetti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E79161-954F-42E1-B57B-8E74BE48A44E}"/>
              </a:ext>
            </a:extLst>
          </p:cNvPr>
          <p:cNvSpPr txBox="1"/>
          <p:nvPr/>
        </p:nvSpPr>
        <p:spPr>
          <a:xfrm>
            <a:off x="9553779" y="431022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it-IT" sz="2000" dirty="0">
                <a:latin typeface="Georgia" pitchFamily="18" charset="0"/>
              </a:rPr>
              <a:t>40,227</a:t>
            </a:r>
          </a:p>
          <a:p>
            <a:pPr indent="-274320" algn="ctr">
              <a:spcAft>
                <a:spcPts val="900"/>
              </a:spcAft>
            </a:pPr>
            <a:r>
              <a:rPr lang="it-IT" sz="2000" dirty="0">
                <a:latin typeface="Georgia" pitchFamily="18" charset="0"/>
              </a:rPr>
              <a:t>Fatturato</a:t>
            </a:r>
          </a:p>
        </p:txBody>
      </p:sp>
      <p:sp>
        <p:nvSpPr>
          <p:cNvPr id="14" name="Segnaposto contenuto 3">
            <a:extLst>
              <a:ext uri="{FF2B5EF4-FFF2-40B4-BE49-F238E27FC236}">
                <a16:creationId xmlns:a16="http://schemas.microsoft.com/office/drawing/2014/main" id="{A18E7415-A008-4110-90A2-31C53017489A}"/>
              </a:ext>
            </a:extLst>
          </p:cNvPr>
          <p:cNvSpPr txBox="1">
            <a:spLocks/>
          </p:cNvSpPr>
          <p:nvPr/>
        </p:nvSpPr>
        <p:spPr>
          <a:xfrm>
            <a:off x="6703962" y="2048805"/>
            <a:ext cx="3764218" cy="17255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it-IT" sz="2800" b="1" dirty="0">
                <a:solidFill>
                  <a:schemeClr val="accent5"/>
                </a:solidFill>
              </a:rPr>
              <a:t>Imprese estere a partecipazione nordestina</a:t>
            </a:r>
            <a:endParaRPr lang="it-IT" sz="280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C990889-DFD3-4BE9-B723-D509B20BEE2C}"/>
              </a:ext>
            </a:extLst>
          </p:cNvPr>
          <p:cNvSpPr/>
          <p:nvPr/>
        </p:nvSpPr>
        <p:spPr>
          <a:xfrm>
            <a:off x="711200" y="6053909"/>
            <a:ext cx="7111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+mj-lt"/>
              </a:rPr>
              <a:t>Fonte: FNE su dati ISTAT/ICE/Reprint</a:t>
            </a:r>
          </a:p>
        </p:txBody>
      </p:sp>
    </p:spTree>
    <p:extLst>
      <p:ext uri="{BB962C8B-B14F-4D97-AF65-F5344CB8AC3E}">
        <p14:creationId xmlns:p14="http://schemas.microsoft.com/office/powerpoint/2010/main" val="2831748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4594BC-80EC-45D6-813F-1FBBCAA37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Prestiti alle imprese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380FDDE-F2F5-4408-9CDA-AEE0EAD82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5675" y="1690688"/>
            <a:ext cx="8696325" cy="368617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FAE0D00-D3CE-4E8D-9E14-51FC81961A9B}"/>
              </a:ext>
            </a:extLst>
          </p:cNvPr>
          <p:cNvSpPr/>
          <p:nvPr/>
        </p:nvSpPr>
        <p:spPr>
          <a:xfrm>
            <a:off x="263525" y="2027536"/>
            <a:ext cx="32321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tx2"/>
                </a:solidFill>
              </a:rPr>
              <a:t>2017: +0,3%</a:t>
            </a:r>
          </a:p>
          <a:p>
            <a:pPr algn="ctr"/>
            <a:r>
              <a:rPr lang="it-IT" sz="2800" dirty="0">
                <a:solidFill>
                  <a:schemeClr val="tx2"/>
                </a:solidFill>
              </a:rPr>
              <a:t>2018: -0,2%</a:t>
            </a:r>
          </a:p>
          <a:p>
            <a:pPr algn="ctr"/>
            <a:endParaRPr lang="it-IT" sz="2800" dirty="0">
              <a:solidFill>
                <a:schemeClr val="tx2"/>
              </a:solidFill>
            </a:endParaRPr>
          </a:p>
          <a:p>
            <a:pPr algn="ctr"/>
            <a:r>
              <a:rPr lang="it-IT" sz="2800" dirty="0">
                <a:solidFill>
                  <a:schemeClr val="tx2"/>
                </a:solidFill>
              </a:rPr>
              <a:t>+0,4% alle imprese medio grandi</a:t>
            </a:r>
          </a:p>
          <a:p>
            <a:pPr algn="ctr"/>
            <a:r>
              <a:rPr lang="it-IT" sz="2800" dirty="0">
                <a:solidFill>
                  <a:schemeClr val="tx2"/>
                </a:solidFill>
              </a:rPr>
              <a:t>-2,4% alle piccole</a:t>
            </a:r>
          </a:p>
          <a:p>
            <a:pPr algn="ctr"/>
            <a:r>
              <a:rPr lang="it-IT" sz="2800" dirty="0">
                <a:solidFill>
                  <a:schemeClr val="tx2"/>
                </a:solidFill>
              </a:rPr>
              <a:t>+1,7% </a:t>
            </a:r>
            <a:r>
              <a:rPr lang="it-IT" sz="2800" dirty="0" err="1">
                <a:solidFill>
                  <a:schemeClr val="tx2"/>
                </a:solidFill>
              </a:rPr>
              <a:t>manifatt</a:t>
            </a:r>
            <a:r>
              <a:rPr lang="it-IT" sz="2800" dirty="0">
                <a:solidFill>
                  <a:schemeClr val="tx2"/>
                </a:solidFill>
              </a:rPr>
              <a:t>.</a:t>
            </a:r>
          </a:p>
          <a:p>
            <a:pPr algn="ctr"/>
            <a:r>
              <a:rPr lang="it-IT" sz="2800" dirty="0">
                <a:solidFill>
                  <a:schemeClr val="tx2"/>
                </a:solidFill>
              </a:rPr>
              <a:t>+1% servizi</a:t>
            </a:r>
          </a:p>
          <a:p>
            <a:pPr algn="ctr"/>
            <a:r>
              <a:rPr lang="it-IT" sz="2800" dirty="0">
                <a:solidFill>
                  <a:schemeClr val="tx2"/>
                </a:solidFill>
              </a:rPr>
              <a:t>-8,3% costruzioni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984A228-9ED2-4FDE-AC3F-E89D7F1A01EE}"/>
              </a:ext>
            </a:extLst>
          </p:cNvPr>
          <p:cNvSpPr/>
          <p:nvPr/>
        </p:nvSpPr>
        <p:spPr>
          <a:xfrm>
            <a:off x="4816476" y="6566702"/>
            <a:ext cx="7111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Fonte: Banca d’Italia 2019</a:t>
            </a:r>
          </a:p>
        </p:txBody>
      </p:sp>
    </p:spTree>
    <p:extLst>
      <p:ext uri="{BB962C8B-B14F-4D97-AF65-F5344CB8AC3E}">
        <p14:creationId xmlns:p14="http://schemas.microsoft.com/office/powerpoint/2010/main" val="4073538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4594BC-80EC-45D6-813F-1FBBCAA37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892175"/>
            <a:ext cx="11677650" cy="798513"/>
          </a:xfrm>
        </p:spPr>
        <p:txBody>
          <a:bodyPr/>
          <a:lstStyle/>
          <a:p>
            <a:r>
              <a:rPr lang="it-IT" dirty="0"/>
              <a:t>Il finanziamento non bancario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261F10-D090-4B69-901B-64027049B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690688"/>
            <a:ext cx="11677650" cy="448627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b="1" dirty="0"/>
              <a:t>PIR</a:t>
            </a:r>
            <a:r>
              <a:rPr lang="it-IT" dirty="0"/>
              <a:t>: piani individuali di risparmio a lungo termine.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dirty="0"/>
              <a:t>Le imprese interessate, prevalentemente del settore manifatturiero, sono state soltanto </a:t>
            </a:r>
            <a:r>
              <a:rPr lang="it-IT" b="1" dirty="0"/>
              <a:t>24</a:t>
            </a:r>
            <a:r>
              <a:rPr lang="it-IT" dirty="0"/>
              <a:t> con un investimento complessivo nel biennio di </a:t>
            </a:r>
            <a:r>
              <a:rPr lang="it-IT" b="1" dirty="0"/>
              <a:t>294 milioni di euro</a:t>
            </a:r>
            <a:r>
              <a:rPr lang="it-IT" dirty="0"/>
              <a:t> (il 4 per cento degli investimenti complessivi dei PIR in aziende italiane).</a:t>
            </a:r>
          </a:p>
          <a:p>
            <a:pPr marL="0" indent="0">
              <a:lnSpc>
                <a:spcPct val="110000"/>
              </a:lnSpc>
              <a:buNone/>
            </a:pPr>
            <a:endParaRPr lang="it-IT" dirty="0"/>
          </a:p>
          <a:p>
            <a:pPr marL="0" indent="0">
              <a:lnSpc>
                <a:spcPct val="110000"/>
              </a:lnSpc>
              <a:buNone/>
            </a:pPr>
            <a:r>
              <a:rPr lang="it-IT" b="1" dirty="0"/>
              <a:t>Obbligazioni</a:t>
            </a:r>
            <a:r>
              <a:rPr lang="it-IT" dirty="0"/>
              <a:t>: Tra il 2012 e il 2018, 92 società venete hanno emesso 4,3 miliardi di euro di obbligazioni pari al 4,1 per cento del totale italiano.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dirty="0"/>
              <a:t>L’aumento della partecipazione al mercato si è accompagnato a </a:t>
            </a:r>
            <a:r>
              <a:rPr lang="it-IT" b="1" dirty="0"/>
              <a:t>una riduzione dell’importo medio dei collocamenti</a:t>
            </a:r>
            <a:r>
              <a:rPr lang="it-IT" dirty="0"/>
              <a:t>. Alle emissioni hanno contribuito i </a:t>
            </a:r>
            <a:r>
              <a:rPr lang="it-IT" b="1" dirty="0" err="1"/>
              <a:t>minibond</a:t>
            </a:r>
            <a:r>
              <a:rPr lang="it-IT" dirty="0"/>
              <a:t>: a partire dalla loro introduzione le imprese venete ne hanno emessi 72 per un importo lordo di 1,1 miliardi.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6D13168-2695-4FB2-8101-7442413AFBB1}"/>
              </a:ext>
            </a:extLst>
          </p:cNvPr>
          <p:cNvSpPr/>
          <p:nvPr/>
        </p:nvSpPr>
        <p:spPr>
          <a:xfrm>
            <a:off x="4816476" y="6566702"/>
            <a:ext cx="7111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Fonte: Banca d’Italia 2019</a:t>
            </a:r>
          </a:p>
        </p:txBody>
      </p:sp>
    </p:spTree>
    <p:extLst>
      <p:ext uri="{BB962C8B-B14F-4D97-AF65-F5344CB8AC3E}">
        <p14:creationId xmlns:p14="http://schemas.microsoft.com/office/powerpoint/2010/main" val="348115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E86E12-8709-45F3-B04A-5E71825D4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Scenari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77F0AB-AEE9-4CB4-8184-85911D389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3362325"/>
            <a:ext cx="4835525" cy="776288"/>
          </a:xfrm>
        </p:spPr>
        <p:txBody>
          <a:bodyPr>
            <a:normAutofit/>
          </a:bodyPr>
          <a:lstStyle/>
          <a:p>
            <a:r>
              <a:rPr lang="it-IT" dirty="0"/>
              <a:t>Incertezza</a:t>
            </a:r>
          </a:p>
        </p:txBody>
      </p:sp>
    </p:spTree>
    <p:extLst>
      <p:ext uri="{BB962C8B-B14F-4D97-AF65-F5344CB8AC3E}">
        <p14:creationId xmlns:p14="http://schemas.microsoft.com/office/powerpoint/2010/main" val="3926809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4594BC-80EC-45D6-813F-1FBBCAA37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892175"/>
            <a:ext cx="11677650" cy="798513"/>
          </a:xfrm>
        </p:spPr>
        <p:txBody>
          <a:bodyPr/>
          <a:lstStyle/>
          <a:p>
            <a:r>
              <a:rPr lang="it-IT" dirty="0"/>
              <a:t>Il finanziamento non bancario (2)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261F10-D090-4B69-901B-64027049B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690688"/>
            <a:ext cx="1167765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b="1" dirty="0"/>
              <a:t>Quotazioni</a:t>
            </a:r>
            <a:r>
              <a:rPr lang="it-IT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dirty="0"/>
              <a:t>Alla fine del 2018 risultano quotate sui mercati regolamentati italiani 19 imprese non finanziarie venete, per un totale di circa 8 miliardi di euro di capitalizzazione, pari a circa il 2 per cento del totale nazionale. Nell’ultimo anno sono state completate 3 nuove quotazioni di società non finanziarie venete (25 in Italia).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6D13168-2695-4FB2-8101-7442413AFBB1}"/>
              </a:ext>
            </a:extLst>
          </p:cNvPr>
          <p:cNvSpPr/>
          <p:nvPr/>
        </p:nvSpPr>
        <p:spPr>
          <a:xfrm>
            <a:off x="4816476" y="6566702"/>
            <a:ext cx="7111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Fonte: Banca d’Italia 2019</a:t>
            </a:r>
          </a:p>
        </p:txBody>
      </p:sp>
    </p:spTree>
    <p:extLst>
      <p:ext uri="{BB962C8B-B14F-4D97-AF65-F5344CB8AC3E}">
        <p14:creationId xmlns:p14="http://schemas.microsoft.com/office/powerpoint/2010/main" val="892724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4594BC-80EC-45D6-813F-1FBBCAA37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892175"/>
            <a:ext cx="11677650" cy="798513"/>
          </a:xfrm>
        </p:spPr>
        <p:txBody>
          <a:bodyPr/>
          <a:lstStyle/>
          <a:p>
            <a:r>
              <a:rPr lang="it-IT" dirty="0"/>
              <a:t>Il finanziamento non bancario (3)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F261F10-D090-4B69-901B-64027049B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690688"/>
            <a:ext cx="1167765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b="1" dirty="0"/>
              <a:t>Private Equity</a:t>
            </a:r>
            <a:r>
              <a:rPr lang="it-IT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dirty="0"/>
              <a:t>Sono invece cresciute le imprese venete interessate da operazioni di private equity. Nel 2018 gli investimenti di private equity hanno raggiunto i 756 milioni di euro complessivi, ammontare quasi  triplicato rispetto al 2012 e pari al 7,9 per cento del totale nazionale. Tra le diverse tipologie di operazioni, oltre i tre quarti degli investimenti sono state acquisizioni (</a:t>
            </a:r>
            <a:r>
              <a:rPr lang="it-IT" dirty="0" err="1"/>
              <a:t>buy</a:t>
            </a:r>
            <a:r>
              <a:rPr lang="it-IT" dirty="0"/>
              <a:t> out), mentre solo il 13 per cento è stato rivolto ad operazioni di sviluppo (early stage e </a:t>
            </a:r>
            <a:r>
              <a:rPr lang="it-IT" dirty="0" err="1"/>
              <a:t>expansion</a:t>
            </a:r>
            <a:r>
              <a:rPr lang="it-IT" dirty="0"/>
              <a:t>).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6D13168-2695-4FB2-8101-7442413AFBB1}"/>
              </a:ext>
            </a:extLst>
          </p:cNvPr>
          <p:cNvSpPr/>
          <p:nvPr/>
        </p:nvSpPr>
        <p:spPr>
          <a:xfrm>
            <a:off x="4816476" y="6566702"/>
            <a:ext cx="7111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Fonte: Banca d’Italia 2019</a:t>
            </a:r>
          </a:p>
        </p:txBody>
      </p:sp>
    </p:spTree>
    <p:extLst>
      <p:ext uri="{BB962C8B-B14F-4D97-AF65-F5344CB8AC3E}">
        <p14:creationId xmlns:p14="http://schemas.microsoft.com/office/powerpoint/2010/main" val="3305223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E86E12-8709-45F3-B04A-5E71825D4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futuro?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77F0AB-AEE9-4CB4-8184-85911D389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La regionalizzazione delle GVC</a:t>
            </a:r>
          </a:p>
        </p:txBody>
      </p:sp>
    </p:spTree>
    <p:extLst>
      <p:ext uri="{BB962C8B-B14F-4D97-AF65-F5344CB8AC3E}">
        <p14:creationId xmlns:p14="http://schemas.microsoft.com/office/powerpoint/2010/main" val="3122754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31EDD88-5D79-4AB1-AA46-6DCB96973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9091" t="1883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57C5342-C016-4AF0-8C82-D719FFD1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 dirty="0">
                <a:solidFill>
                  <a:srgbClr val="FFFFFF"/>
                </a:solidFill>
              </a:rPr>
              <a:t>Le </a:t>
            </a:r>
            <a:r>
              <a:rPr lang="en-US" spc="200" dirty="0" err="1">
                <a:solidFill>
                  <a:srgbClr val="FFFFFF"/>
                </a:solidFill>
              </a:rPr>
              <a:t>catene</a:t>
            </a:r>
            <a:r>
              <a:rPr lang="en-US" spc="200" dirty="0">
                <a:solidFill>
                  <a:srgbClr val="FFFFFF"/>
                </a:solidFill>
              </a:rPr>
              <a:t> </a:t>
            </a:r>
            <a:r>
              <a:rPr lang="en-US" spc="200" dirty="0" err="1">
                <a:solidFill>
                  <a:srgbClr val="FFFFFF"/>
                </a:solidFill>
              </a:rPr>
              <a:t>globali</a:t>
            </a:r>
            <a:r>
              <a:rPr lang="en-US" spc="200" dirty="0">
                <a:solidFill>
                  <a:srgbClr val="FFFFFF"/>
                </a:solidFill>
              </a:rPr>
              <a:t> del </a:t>
            </a:r>
            <a:r>
              <a:rPr lang="en-US" spc="200" dirty="0" err="1">
                <a:solidFill>
                  <a:srgbClr val="FFFFFF"/>
                </a:solidFill>
              </a:rPr>
              <a:t>valore</a:t>
            </a:r>
            <a:endParaRPr lang="en-US" spc="200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B33052-BAB6-4881-9873-F264C2DC4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600" y="4960137"/>
            <a:ext cx="3200400" cy="1463040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FFFFFF"/>
                </a:solidFill>
              </a:rPr>
              <a:t>I </a:t>
            </a:r>
            <a:r>
              <a:rPr lang="en-US" sz="2800" dirty="0" err="1">
                <a:solidFill>
                  <a:srgbClr val="FFFFFF"/>
                </a:solidFill>
              </a:rPr>
              <a:t>fornitori</a:t>
            </a:r>
            <a:r>
              <a:rPr lang="en-US" sz="2800" dirty="0">
                <a:solidFill>
                  <a:srgbClr val="FFFFFF"/>
                </a:solidFill>
              </a:rPr>
              <a:t> di Apple</a:t>
            </a:r>
          </a:p>
        </p:txBody>
      </p:sp>
    </p:spTree>
    <p:extLst>
      <p:ext uri="{BB962C8B-B14F-4D97-AF65-F5344CB8AC3E}">
        <p14:creationId xmlns:p14="http://schemas.microsoft.com/office/powerpoint/2010/main" val="3591538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8979289-318E-4D9D-956C-97E900871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9190"/>
            <a:ext cx="10588872" cy="5153684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5F1757A9-FB43-4335-BAA8-E07F9289F83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5407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chemeClr val="accent1">
                    <a:lumMod val="50000"/>
                  </a:schemeClr>
                </a:solidFill>
              </a:rPr>
              <a:t>Qualcosa è cambiato</a:t>
            </a:r>
          </a:p>
        </p:txBody>
      </p:sp>
    </p:spTree>
    <p:extLst>
      <p:ext uri="{BB962C8B-B14F-4D97-AF65-F5344CB8AC3E}">
        <p14:creationId xmlns:p14="http://schemas.microsoft.com/office/powerpoint/2010/main" val="3065727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80FD966-66ED-42FF-A68A-A5A233A53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802"/>
          <a:stretch/>
        </p:blipFill>
        <p:spPr>
          <a:xfrm>
            <a:off x="6611844" y="10"/>
            <a:ext cx="5593408" cy="685896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0C7729-268E-4651-A550-50E9CF9186C5}"/>
              </a:ext>
            </a:extLst>
          </p:cNvPr>
          <p:cNvSpPr txBox="1"/>
          <p:nvPr/>
        </p:nvSpPr>
        <p:spPr>
          <a:xfrm>
            <a:off x="613611" y="685893"/>
            <a:ext cx="5370974" cy="29890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Un’immagine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icona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La fine (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definitiva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 del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fordismo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87775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0FD8E-E38A-48C9-9E4D-91DCAF78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Tornano? I Numeri del </a:t>
            </a:r>
            <a:r>
              <a:rPr lang="it-IT" dirty="0" err="1"/>
              <a:t>reshoring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9822AC-7709-4FDA-8C1C-B14171406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evoluzione nel tempo.png">
            <a:extLst>
              <a:ext uri="{FF2B5EF4-FFF2-40B4-BE49-F238E27FC236}">
                <a16:creationId xmlns:a16="http://schemas.microsoft.com/office/drawing/2014/main" id="{AD757E6C-121F-4F07-88E8-EC87B58571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t="-4612" b="2566"/>
          <a:stretch/>
        </p:blipFill>
        <p:spPr>
          <a:xfrm>
            <a:off x="838200" y="2060813"/>
            <a:ext cx="5181600" cy="327899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Segnaposto contenuto 6" descr="grafico 2.jpeg">
            <a:extLst>
              <a:ext uri="{FF2B5EF4-FFF2-40B4-BE49-F238E27FC236}">
                <a16:creationId xmlns:a16="http://schemas.microsoft.com/office/drawing/2014/main" id="{BACB159F-3D34-45C9-9B61-49D9D78660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 r="2699" b="3625"/>
          <a:stretch/>
        </p:blipFill>
        <p:spPr>
          <a:xfrm>
            <a:off x="6172200" y="2060812"/>
            <a:ext cx="5181600" cy="327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E011F22-B807-4671-BD25-F038B8F99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4984" y="1472482"/>
            <a:ext cx="6896936" cy="391401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1A720E-6FA0-453E-BDB6-084D8F4E8066}"/>
              </a:ext>
            </a:extLst>
          </p:cNvPr>
          <p:cNvSpPr txBox="1"/>
          <p:nvPr/>
        </p:nvSpPr>
        <p:spPr>
          <a:xfrm>
            <a:off x="449943" y="640080"/>
            <a:ext cx="3564961" cy="3034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Perche’ </a:t>
            </a:r>
            <a:r>
              <a:rPr lang="en-US" sz="4400" cap="all" spc="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ritornano</a:t>
            </a:r>
            <a:r>
              <a:rPr lang="en-US" sz="44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Non solo </a:t>
            </a:r>
            <a:r>
              <a:rPr lang="en-US" sz="3200" cap="all" spc="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una</a:t>
            </a:r>
            <a:r>
              <a:rPr lang="en-US" sz="32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cap="all" spc="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questione</a:t>
            </a:r>
            <a:r>
              <a:rPr lang="en-US" sz="32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3200" cap="all" spc="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costi</a:t>
            </a:r>
            <a:endParaRPr lang="en-US" sz="3200" cap="all" spc="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E525201-2C1C-470F-9ACF-62A102FDE331}"/>
              </a:ext>
            </a:extLst>
          </p:cNvPr>
          <p:cNvSpPr/>
          <p:nvPr/>
        </p:nvSpPr>
        <p:spPr>
          <a:xfrm>
            <a:off x="4654984" y="5715444"/>
            <a:ext cx="68969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cap="all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Fonte: Uni-CLUB </a:t>
            </a:r>
            <a:r>
              <a:rPr lang="en-US" cap="all" spc="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MoRe</a:t>
            </a:r>
            <a:r>
              <a:rPr lang="en-US" cap="all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Back-reshoring Research Initiative</a:t>
            </a:r>
          </a:p>
        </p:txBody>
      </p:sp>
    </p:spTree>
    <p:extLst>
      <p:ext uri="{BB962C8B-B14F-4D97-AF65-F5344CB8AC3E}">
        <p14:creationId xmlns:p14="http://schemas.microsoft.com/office/powerpoint/2010/main" val="1688585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1A720E-6FA0-453E-BDB6-084D8F4E8066}"/>
              </a:ext>
            </a:extLst>
          </p:cNvPr>
          <p:cNvSpPr txBox="1"/>
          <p:nvPr/>
        </p:nvSpPr>
        <p:spPr>
          <a:xfrm>
            <a:off x="636805" y="640080"/>
            <a:ext cx="3378099" cy="3034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Il record del </a:t>
            </a:r>
            <a:r>
              <a:rPr lang="en-US" sz="4400" cap="all" spc="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veneto</a:t>
            </a:r>
            <a:endParaRPr lang="en-US" sz="3200" cap="all" spc="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E525201-2C1C-470F-9ACF-62A102FDE331}"/>
              </a:ext>
            </a:extLst>
          </p:cNvPr>
          <p:cNvSpPr/>
          <p:nvPr/>
        </p:nvSpPr>
        <p:spPr>
          <a:xfrm>
            <a:off x="4625955" y="6194416"/>
            <a:ext cx="7710424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cap="all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Fonte: Uni-CLUB </a:t>
            </a:r>
            <a:r>
              <a:rPr lang="en-US" sz="1600" cap="all" spc="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MoRe</a:t>
            </a:r>
            <a:r>
              <a:rPr lang="en-US" sz="1600" cap="all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Back-reshoring Research Initiative</a:t>
            </a:r>
          </a:p>
        </p:txBody>
      </p:sp>
      <p:pic>
        <p:nvPicPr>
          <p:cNvPr id="9" name="Segnaposto contenuto 6">
            <a:extLst>
              <a:ext uri="{FF2B5EF4-FFF2-40B4-BE49-F238E27FC236}">
                <a16:creationId xmlns:a16="http://schemas.microsoft.com/office/drawing/2014/main" id="{12444CD5-7F95-4F14-8E36-A40A1B4C0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354" r="6354"/>
          <a:stretch/>
        </p:blipFill>
        <p:spPr>
          <a:xfrm>
            <a:off x="4625955" y="341303"/>
            <a:ext cx="4597399" cy="5853113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0AAA79D-6F32-4883-9C93-4BF4B1805B0F}"/>
              </a:ext>
            </a:extLst>
          </p:cNvPr>
          <p:cNvCxnSpPr>
            <a:cxnSpLocks/>
          </p:cNvCxnSpPr>
          <p:nvPr/>
        </p:nvCxnSpPr>
        <p:spPr>
          <a:xfrm>
            <a:off x="700698" y="3765314"/>
            <a:ext cx="3200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345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5">
            <a:extLst>
              <a:ext uri="{FF2B5EF4-FFF2-40B4-BE49-F238E27FC236}">
                <a16:creationId xmlns:a16="http://schemas.microsoft.com/office/drawing/2014/main" id="{0A4D25A7-19E5-4A41-92EE-62963EE9DCE2}"/>
              </a:ext>
            </a:extLst>
          </p:cNvPr>
          <p:cNvSpPr txBox="1">
            <a:spLocks/>
          </p:cNvSpPr>
          <p:nvPr/>
        </p:nvSpPr>
        <p:spPr>
          <a:xfrm>
            <a:off x="4559534" y="1497874"/>
            <a:ext cx="3657600" cy="133275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Paesi</a:t>
            </a:r>
            <a:r>
              <a:rPr lang="en-US" b="1" dirty="0"/>
              <a:t> “</a:t>
            </a:r>
            <a:r>
              <a:rPr lang="en-US" b="1" dirty="0" err="1"/>
              <a:t>abbandonati</a:t>
            </a:r>
            <a:r>
              <a:rPr lang="en-US" b="1" dirty="0"/>
              <a:t>”</a:t>
            </a:r>
          </a:p>
        </p:txBody>
      </p:sp>
      <p:sp>
        <p:nvSpPr>
          <p:cNvPr id="3" name="Segnaposto testo 7">
            <a:extLst>
              <a:ext uri="{FF2B5EF4-FFF2-40B4-BE49-F238E27FC236}">
                <a16:creationId xmlns:a16="http://schemas.microsoft.com/office/drawing/2014/main" id="{78F5CEB2-9135-4798-A2A6-1B1A9EA5684E}"/>
              </a:ext>
            </a:extLst>
          </p:cNvPr>
          <p:cNvSpPr txBox="1">
            <a:spLocks/>
          </p:cNvSpPr>
          <p:nvPr/>
        </p:nvSpPr>
        <p:spPr>
          <a:xfrm>
            <a:off x="8384393" y="2327669"/>
            <a:ext cx="3657600" cy="133275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Settori</a:t>
            </a:r>
            <a:r>
              <a:rPr lang="en-US" b="1" dirty="0"/>
              <a:t> </a:t>
            </a:r>
            <a:r>
              <a:rPr lang="en-US" b="1" dirty="0" err="1"/>
              <a:t>coinvolti</a:t>
            </a:r>
            <a:endParaRPr lang="en-US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E6A0B1-8391-4D7D-9A09-D942F1C07907}"/>
              </a:ext>
            </a:extLst>
          </p:cNvPr>
          <p:cNvSpPr txBox="1"/>
          <p:nvPr/>
        </p:nvSpPr>
        <p:spPr>
          <a:xfrm>
            <a:off x="4560466" y="3052354"/>
            <a:ext cx="3656667" cy="258532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China: 36%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Eastern Europe: 27%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Western Europe: 18%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Rest of Asia: 15%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E99F76A-5DD7-46A1-A75E-5B76A1F94B13}"/>
              </a:ext>
            </a:extLst>
          </p:cNvPr>
          <p:cNvSpPr txBox="1"/>
          <p:nvPr/>
        </p:nvSpPr>
        <p:spPr>
          <a:xfrm>
            <a:off x="8384393" y="3904262"/>
            <a:ext cx="3639150" cy="258532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Clothing and footwear: 44%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Electronic, electric and lighting: 14%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Furniture &amp; home appliances: 11%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Automotive and auto parts: 8%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D3F7B6-3C56-4F30-8E8F-9F843AAD8612}"/>
              </a:ext>
            </a:extLst>
          </p:cNvPr>
          <p:cNvSpPr txBox="1"/>
          <p:nvPr/>
        </p:nvSpPr>
        <p:spPr>
          <a:xfrm>
            <a:off x="636805" y="640080"/>
            <a:ext cx="3378099" cy="30348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spc="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Alcuni</a:t>
            </a:r>
            <a:r>
              <a:rPr lang="en-US" sz="44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cap="all" spc="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dati</a:t>
            </a:r>
            <a:r>
              <a:rPr lang="en-US" sz="44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spc="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sul</a:t>
            </a:r>
            <a:r>
              <a:rPr lang="en-US" sz="440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cap="all" spc="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fenomeno</a:t>
            </a:r>
            <a:endParaRPr lang="en-US" sz="3200" cap="all" spc="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F6C265FC-8EAF-4D46-8D14-93B794D00B34}"/>
              </a:ext>
            </a:extLst>
          </p:cNvPr>
          <p:cNvCxnSpPr>
            <a:cxnSpLocks/>
          </p:cNvCxnSpPr>
          <p:nvPr/>
        </p:nvCxnSpPr>
        <p:spPr>
          <a:xfrm>
            <a:off x="700698" y="3765314"/>
            <a:ext cx="3200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22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4EF866-CE3E-43F3-A275-B505A9BC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05" y="1251285"/>
            <a:ext cx="5290458" cy="3546349"/>
          </a:xfrm>
        </p:spPr>
        <p:txBody>
          <a:bodyPr>
            <a:normAutofit/>
          </a:bodyPr>
          <a:lstStyle/>
          <a:p>
            <a:r>
              <a:rPr lang="it-IT" dirty="0"/>
              <a:t>La situazione globale</a:t>
            </a:r>
            <a:br>
              <a:rPr lang="it-IT" dirty="0"/>
            </a:br>
            <a:br>
              <a:rPr lang="it-IT" dirty="0"/>
            </a:br>
            <a:r>
              <a:rPr lang="it-IT" sz="2800" dirty="0"/>
              <a:t>Rallentamento della crescita</a:t>
            </a:r>
            <a:br>
              <a:rPr lang="it-IT" sz="2800" dirty="0"/>
            </a:br>
            <a:r>
              <a:rPr lang="it-IT" sz="2800" dirty="0"/>
              <a:t>Recupero precario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13ADC07-B3CF-4D53-8236-FD02F2868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1"/>
            <a:ext cx="5290457" cy="67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72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DE71C8-510C-4527-8E74-DE112475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Reshoring</a:t>
            </a:r>
            <a:r>
              <a:rPr lang="it-IT" dirty="0"/>
              <a:t>: una nuova opzione localizzativa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81C855D-F99E-45DB-99A2-529FE570A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Sembra quindi aprirsi una fase diversa per l’offshoring, in cui si aggiungono nuovi elementi capaci di influenzare le </a:t>
            </a:r>
            <a:r>
              <a:rPr lang="it-IT" b="1" u="sng" dirty="0"/>
              <a:t>scelte localizzative delle imprese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/>
              <a:t>In tale contesto il </a:t>
            </a:r>
            <a:r>
              <a:rPr lang="it-IT" b="1" dirty="0"/>
              <a:t>back-</a:t>
            </a:r>
            <a:r>
              <a:rPr lang="it-IT" b="1" dirty="0" err="1"/>
              <a:t>reshoring</a:t>
            </a:r>
            <a:r>
              <a:rPr lang="it-IT" b="1" dirty="0"/>
              <a:t> aumenta le opzioni</a:t>
            </a:r>
            <a:r>
              <a:rPr lang="it-IT" dirty="0"/>
              <a:t> nelle strategie localizzative più che rappresentare una vera e propria inversione di tendenza.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6190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A3ED561-B82B-4B7A-A68F-535A18513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E58F939-6CD9-49FB-84C1-D0FF8724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000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REGIONALIZZZAIONE DELLE GVC</a:t>
            </a:r>
          </a:p>
        </p:txBody>
      </p:sp>
    </p:spTree>
    <p:extLst>
      <p:ext uri="{BB962C8B-B14F-4D97-AF65-F5344CB8AC3E}">
        <p14:creationId xmlns:p14="http://schemas.microsoft.com/office/powerpoint/2010/main" val="2876789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AE4B746-7D6F-4E61-B330-65C4FEE04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1" b="4632"/>
          <a:stretch/>
        </p:blipFill>
        <p:spPr>
          <a:xfrm>
            <a:off x="1" y="10"/>
            <a:ext cx="11862435" cy="6857990"/>
          </a:xfrm>
          <a:custGeom>
            <a:avLst/>
            <a:gdLst>
              <a:gd name="connsiteX0" fmla="*/ 0 w 11862435"/>
              <a:gd name="connsiteY0" fmla="*/ 0 h 6858000"/>
              <a:gd name="connsiteX1" fmla="*/ 2537458 w 11862435"/>
              <a:gd name="connsiteY1" fmla="*/ 0 h 6858000"/>
              <a:gd name="connsiteX2" fmla="*/ 3074669 w 11862435"/>
              <a:gd name="connsiteY2" fmla="*/ 0 h 6858000"/>
              <a:gd name="connsiteX3" fmla="*/ 3784383 w 11862435"/>
              <a:gd name="connsiteY3" fmla="*/ 0 h 6858000"/>
              <a:gd name="connsiteX4" fmla="*/ 8686282 w 11862435"/>
              <a:gd name="connsiteY4" fmla="*/ 0 h 6858000"/>
              <a:gd name="connsiteX5" fmla="*/ 11862435 w 11862435"/>
              <a:gd name="connsiteY5" fmla="*/ 6857999 h 6858000"/>
              <a:gd name="connsiteX6" fmla="*/ 5896483 w 11862435"/>
              <a:gd name="connsiteY6" fmla="*/ 6857999 h 6858000"/>
              <a:gd name="connsiteX7" fmla="*/ 5896483 w 11862435"/>
              <a:gd name="connsiteY7" fmla="*/ 6858000 h 6858000"/>
              <a:gd name="connsiteX8" fmla="*/ 3074669 w 11862435"/>
              <a:gd name="connsiteY8" fmla="*/ 6858000 h 6858000"/>
              <a:gd name="connsiteX9" fmla="*/ 2537458 w 11862435"/>
              <a:gd name="connsiteY9" fmla="*/ 6858000 h 6858000"/>
              <a:gd name="connsiteX10" fmla="*/ 0 w 1186243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2435" h="6858000">
                <a:moveTo>
                  <a:pt x="0" y="0"/>
                </a:moveTo>
                <a:lnTo>
                  <a:pt x="2537458" y="0"/>
                </a:lnTo>
                <a:lnTo>
                  <a:pt x="3074669" y="0"/>
                </a:lnTo>
                <a:lnTo>
                  <a:pt x="3784383" y="0"/>
                </a:lnTo>
                <a:lnTo>
                  <a:pt x="8686282" y="0"/>
                </a:lnTo>
                <a:lnTo>
                  <a:pt x="11862435" y="6857999"/>
                </a:lnTo>
                <a:lnTo>
                  <a:pt x="5896483" y="6857999"/>
                </a:lnTo>
                <a:lnTo>
                  <a:pt x="5896483" y="6858000"/>
                </a:lnTo>
                <a:lnTo>
                  <a:pt x="3074669" y="6858000"/>
                </a:lnTo>
                <a:lnTo>
                  <a:pt x="2537458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3015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BF0B39-0327-46EC-B436-F1C17583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Moltiplicazione delle operazioni all’estero (e in Italia?)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C48319-DFAC-40C6-95A8-1CA1A3E2D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Che effetti producono gli investimenti delle </a:t>
            </a:r>
            <a:r>
              <a:rPr lang="it-IT"/>
              <a:t>multinazionali?</a:t>
            </a:r>
          </a:p>
          <a:p>
            <a:endParaRPr lang="it-IT" dirty="0"/>
          </a:p>
          <a:p>
            <a:pPr lvl="1"/>
            <a:r>
              <a:rPr lang="it-IT" dirty="0"/>
              <a:t>Sostituzione di fornitori di servizi abituali?</a:t>
            </a:r>
          </a:p>
          <a:p>
            <a:pPr lvl="1"/>
            <a:r>
              <a:rPr lang="it-IT" dirty="0"/>
              <a:t>Nuovi sistemi (es. </a:t>
            </a:r>
            <a:r>
              <a:rPr lang="it-IT" dirty="0" err="1"/>
              <a:t>cashpooling</a:t>
            </a:r>
            <a:r>
              <a:rPr lang="it-IT" dirty="0"/>
              <a:t> di gruppo?)</a:t>
            </a:r>
          </a:p>
          <a:p>
            <a:pPr lvl="1"/>
            <a:r>
              <a:rPr lang="it-IT" dirty="0"/>
              <a:t>Nuove managerialità?</a:t>
            </a:r>
          </a:p>
          <a:p>
            <a:pPr lvl="1"/>
            <a:endParaRPr lang="it-IT" dirty="0"/>
          </a:p>
          <a:p>
            <a:pPr marL="228600" lvl="1">
              <a:spcBef>
                <a:spcPts val="1000"/>
              </a:spcBef>
            </a:pPr>
            <a:r>
              <a:rPr lang="it-IT" sz="2800" dirty="0"/>
              <a:t>Che ruolo può giocare il sistema finanziario in tutto questo?</a:t>
            </a:r>
          </a:p>
        </p:txBody>
      </p:sp>
    </p:spTree>
    <p:extLst>
      <p:ext uri="{BB962C8B-B14F-4D97-AF65-F5344CB8AC3E}">
        <p14:creationId xmlns:p14="http://schemas.microsoft.com/office/powerpoint/2010/main" val="2504214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3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9F94015-E444-4648-810A-7AC24B5BA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80982" y="0"/>
            <a:ext cx="6211018" cy="6858000"/>
          </a:xfrm>
          <a:prstGeom prst="rect">
            <a:avLst/>
          </a:prstGeom>
        </p:spPr>
      </p:pic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8FFB311-8925-4591-BEC8-143700C74127}"/>
              </a:ext>
            </a:extLst>
          </p:cNvPr>
          <p:cNvCxnSpPr/>
          <p:nvPr/>
        </p:nvCxnSpPr>
        <p:spPr>
          <a:xfrm>
            <a:off x="8438147" y="2598822"/>
            <a:ext cx="1106905" cy="65772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B9F2021-5E49-451A-A91B-6EF302151459}"/>
              </a:ext>
            </a:extLst>
          </p:cNvPr>
          <p:cNvSpPr txBox="1"/>
          <p:nvPr/>
        </p:nvSpPr>
        <p:spPr>
          <a:xfrm>
            <a:off x="368968" y="1379621"/>
            <a:ext cx="55666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Rallentamento della Cina</a:t>
            </a:r>
          </a:p>
          <a:p>
            <a:r>
              <a:rPr lang="it-IT" sz="2000" dirty="0"/>
              <a:t>	Tensioni con gli USA</a:t>
            </a:r>
          </a:p>
          <a:p>
            <a:endParaRPr lang="it-IT" sz="2000" dirty="0"/>
          </a:p>
          <a:p>
            <a:r>
              <a:rPr lang="it-IT" sz="2000" dirty="0"/>
              <a:t>Perdita di slancio dell’area Euro</a:t>
            </a:r>
          </a:p>
          <a:p>
            <a:r>
              <a:rPr lang="it-IT" sz="2000" dirty="0"/>
              <a:t>	Automotive in Germania</a:t>
            </a:r>
          </a:p>
          <a:p>
            <a:r>
              <a:rPr lang="it-IT" sz="2000" dirty="0"/>
              <a:t>	Contrazione degli investimenti in Italia</a:t>
            </a:r>
          </a:p>
          <a:p>
            <a:r>
              <a:rPr lang="it-IT" sz="2000" dirty="0"/>
              <a:t>	Attenuazione della domanda asiatica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3ABD87-EBB6-4784-B207-19C82B4843BA}"/>
              </a:ext>
            </a:extLst>
          </p:cNvPr>
          <p:cNvSpPr txBox="1"/>
          <p:nvPr/>
        </p:nvSpPr>
        <p:spPr>
          <a:xfrm>
            <a:off x="368966" y="4202288"/>
            <a:ext cx="5566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Politica della Federal Reserve più accomodante</a:t>
            </a:r>
          </a:p>
          <a:p>
            <a:endParaRPr lang="it-IT" dirty="0"/>
          </a:p>
          <a:p>
            <a:r>
              <a:rPr lang="it-IT" dirty="0"/>
              <a:t>Fiducia in un accordo commerciale tra USA e Cina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56F59A8-3CDB-4CB3-A2EA-0A93ED72801E}"/>
              </a:ext>
            </a:extLst>
          </p:cNvPr>
          <p:cNvSpPr txBox="1"/>
          <p:nvPr/>
        </p:nvSpPr>
        <p:spPr>
          <a:xfrm>
            <a:off x="368966" y="971421"/>
            <a:ext cx="556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Rallentamento II^ metà 2018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41973AC-AD6E-4CFB-BA2C-907346DEC870}"/>
              </a:ext>
            </a:extLst>
          </p:cNvPr>
          <p:cNvSpPr txBox="1"/>
          <p:nvPr/>
        </p:nvSpPr>
        <p:spPr>
          <a:xfrm>
            <a:off x="323565" y="3626390"/>
            <a:ext cx="556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</a:rPr>
              <a:t>Miglioramento 2019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99C5BFF-47AE-4805-9C2F-9B2C817F7C3E}"/>
              </a:ext>
            </a:extLst>
          </p:cNvPr>
          <p:cNvCxnSpPr>
            <a:cxnSpLocks/>
          </p:cNvCxnSpPr>
          <p:nvPr/>
        </p:nvCxnSpPr>
        <p:spPr>
          <a:xfrm flipV="1">
            <a:off x="9761620" y="3112168"/>
            <a:ext cx="1403685" cy="136762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A1A8F76-9C5A-4610-B310-71287B446C73}"/>
              </a:ext>
            </a:extLst>
          </p:cNvPr>
          <p:cNvSpPr txBox="1"/>
          <p:nvPr/>
        </p:nvSpPr>
        <p:spPr>
          <a:xfrm>
            <a:off x="10672221" y="1652336"/>
            <a:ext cx="986167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500" b="1" dirty="0"/>
              <a:t>+3,3%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5A69971-EC91-49F4-94DB-617825A3C5BF}"/>
              </a:ext>
            </a:extLst>
          </p:cNvPr>
          <p:cNvSpPr txBox="1"/>
          <p:nvPr/>
        </p:nvSpPr>
        <p:spPr>
          <a:xfrm>
            <a:off x="323564" y="5239852"/>
            <a:ext cx="5566611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/>
              <a:t>Previsioni IMF</a:t>
            </a:r>
          </a:p>
          <a:p>
            <a:pPr algn="ctr"/>
            <a:r>
              <a:rPr lang="it-IT" sz="2500" b="1" dirty="0"/>
              <a:t>2019: +3,3%</a:t>
            </a:r>
          </a:p>
          <a:p>
            <a:pPr algn="ctr"/>
            <a:r>
              <a:rPr lang="it-IT" sz="2500" b="1" dirty="0"/>
              <a:t>2020: +3,6%</a:t>
            </a:r>
          </a:p>
        </p:txBody>
      </p:sp>
    </p:spTree>
    <p:extLst>
      <p:ext uri="{BB962C8B-B14F-4D97-AF65-F5344CB8AC3E}">
        <p14:creationId xmlns:p14="http://schemas.microsoft.com/office/powerpoint/2010/main" val="46032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42670A-CB8E-40EA-9468-A436013FF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78" y="28682"/>
            <a:ext cx="6762643" cy="6800636"/>
          </a:xfrm>
          <a:prstGeom prst="rect">
            <a:avLst/>
          </a:prstGeom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EE864D4-4C1F-449A-ABBA-6FA012562A47}"/>
              </a:ext>
            </a:extLst>
          </p:cNvPr>
          <p:cNvCxnSpPr/>
          <p:nvPr/>
        </p:nvCxnSpPr>
        <p:spPr>
          <a:xfrm>
            <a:off x="8726905" y="930442"/>
            <a:ext cx="0" cy="141170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34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0F3BB6-400A-4586-8F81-A188BDF00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motivi della crescita lenta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F86339-4E2A-4473-BA1A-956DF1F5E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525" y="1825625"/>
            <a:ext cx="5832475" cy="4351338"/>
          </a:xfrm>
        </p:spPr>
        <p:txBody>
          <a:bodyPr/>
          <a:lstStyle/>
          <a:p>
            <a:r>
              <a:rPr lang="it-IT" dirty="0"/>
              <a:t>No deal Brexit</a:t>
            </a:r>
          </a:p>
          <a:p>
            <a:r>
              <a:rPr lang="it-IT" dirty="0"/>
              <a:t>Incertezza fiscale prolungata e rendimenti elevati in Italia con possibili ricadute negative per altre economie dell'area dell'euro.</a:t>
            </a:r>
          </a:p>
          <a:p>
            <a:r>
              <a:rPr lang="it-IT" dirty="0"/>
              <a:t>Medio periodo, </a:t>
            </a:r>
            <a:r>
              <a:rPr lang="it-IT" dirty="0" err="1"/>
              <a:t>climate</a:t>
            </a:r>
            <a:r>
              <a:rPr lang="it-IT" dirty="0"/>
              <a:t> change, assestamenti politici internazionali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9D8755E-0753-4838-885D-485E90DFCD71}"/>
              </a:ext>
            </a:extLst>
          </p:cNvPr>
          <p:cNvSpPr/>
          <p:nvPr/>
        </p:nvSpPr>
        <p:spPr>
          <a:xfrm>
            <a:off x="257176" y="5407925"/>
            <a:ext cx="11664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Deterioramento del sentiment di mercato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riallocazioni di portafoglio rischio,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spread più ampi su titoli rifugio,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condizioni finanziarie più stringenti, soprattutto per le economie vulnerabili.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0A73A2-75E9-465F-AA6D-0D294EEA6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426335"/>
            <a:ext cx="5582286" cy="487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2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2EE00-E8C7-4D50-9593-16CBEEBE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892175"/>
            <a:ext cx="11493046" cy="798513"/>
          </a:xfrm>
        </p:spPr>
        <p:txBody>
          <a:bodyPr>
            <a:normAutofit/>
          </a:bodyPr>
          <a:lstStyle/>
          <a:p>
            <a:r>
              <a:rPr lang="it-IT" dirty="0"/>
              <a:t>Perché Brexit spaventa così tanto?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77D21CE-E76F-49B8-ABC4-B990015C3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305" y="1690688"/>
            <a:ext cx="9555389" cy="50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7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640C85-9E12-4377-8999-7500DB70B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892176"/>
            <a:ext cx="11367001" cy="675368"/>
          </a:xfrm>
        </p:spPr>
        <p:txBody>
          <a:bodyPr>
            <a:normAutofit fontScale="90000"/>
          </a:bodyPr>
          <a:lstStyle/>
          <a:p>
            <a:r>
              <a:rPr lang="it-IT" dirty="0"/>
              <a:t>Incertezza e politica commerciale (USA)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C60AE25-A8CC-4E48-85F8-13DAA4827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602" y="1567544"/>
            <a:ext cx="4472311" cy="5428592"/>
          </a:xfrm>
          <a:prstGeom prst="rect">
            <a:avLst/>
          </a:prstGeom>
        </p:spPr>
      </p:pic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5D2D2507-E00C-4771-AB51-99D27A7D3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335" y="1567544"/>
            <a:ext cx="6053665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9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127FB07-4706-4EF3-AFED-47EE6C9EC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BC50775-ADBE-4B44-90A0-6A306AAE4C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La situazione in Europa</a:t>
            </a:r>
          </a:p>
        </p:txBody>
      </p:sp>
    </p:spTree>
    <p:extLst>
      <p:ext uri="{BB962C8B-B14F-4D97-AF65-F5344CB8AC3E}">
        <p14:creationId xmlns:p14="http://schemas.microsoft.com/office/powerpoint/2010/main" val="20635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895</Words>
  <Application>Microsoft Office PowerPoint</Application>
  <PresentationFormat>Widescreen</PresentationFormat>
  <Paragraphs>135</Paragraphs>
  <Slides>34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3" baseType="lpstr">
      <vt:lpstr>AGaramondPro-Regular</vt:lpstr>
      <vt:lpstr>Arial</vt:lpstr>
      <vt:lpstr>Calibri</vt:lpstr>
      <vt:lpstr>Calibri Light</vt:lpstr>
      <vt:lpstr>Georgia</vt:lpstr>
      <vt:lpstr>Gotham Black</vt:lpstr>
      <vt:lpstr>Times New Roman</vt:lpstr>
      <vt:lpstr>Tw Cen MT</vt:lpstr>
      <vt:lpstr>Tema di Office</vt:lpstr>
      <vt:lpstr>La nuova finanza per competere</vt:lpstr>
      <vt:lpstr>Scenari</vt:lpstr>
      <vt:lpstr>La situazione globale  Rallentamento della crescita Recupero precario</vt:lpstr>
      <vt:lpstr>Presentazione standard di PowerPoint</vt:lpstr>
      <vt:lpstr>Presentazione standard di PowerPoint</vt:lpstr>
      <vt:lpstr>I motivi della crescita lenta</vt:lpstr>
      <vt:lpstr>Perché Brexit spaventa così tanto?</vt:lpstr>
      <vt:lpstr>Incertezza e politica commerciale (USA)</vt:lpstr>
      <vt:lpstr>La situazione in Europa</vt:lpstr>
      <vt:lpstr>Aspettative non favorevoli</vt:lpstr>
      <vt:lpstr>Presentazione standard di PowerPoint</vt:lpstr>
      <vt:lpstr>E il Veneto?</vt:lpstr>
      <vt:lpstr>Le imprese - Veneto</vt:lpstr>
      <vt:lpstr>Il calo degli investimenti</vt:lpstr>
      <vt:lpstr>Presentazione standard di PowerPoint</vt:lpstr>
      <vt:lpstr>L’apertura internazionale del Nord Est  La quota di valore aggiunto stimolato dalla domanda internazionale è compresa tra il 13 e il 19%.</vt:lpstr>
      <vt:lpstr>Investimenti esteri in entrata e in uscita</vt:lpstr>
      <vt:lpstr>Prestiti alle imprese</vt:lpstr>
      <vt:lpstr>Il finanziamento non bancario</vt:lpstr>
      <vt:lpstr>Il finanziamento non bancario (2)</vt:lpstr>
      <vt:lpstr>Il finanziamento non bancario (3)</vt:lpstr>
      <vt:lpstr>Il futuro?</vt:lpstr>
      <vt:lpstr>Le catene globali del valore</vt:lpstr>
      <vt:lpstr>Presentazione standard di PowerPoint</vt:lpstr>
      <vt:lpstr>Presentazione standard di PowerPoint</vt:lpstr>
      <vt:lpstr>Tornano? I Numeri del reshoring</vt:lpstr>
      <vt:lpstr>Presentazione standard di PowerPoint</vt:lpstr>
      <vt:lpstr>Presentazione standard di PowerPoint</vt:lpstr>
      <vt:lpstr>Presentazione standard di PowerPoint</vt:lpstr>
      <vt:lpstr>Reshoring: una nuova opzione localizzativa</vt:lpstr>
      <vt:lpstr>REGIONALIZZZAIONE DELLE GVC</vt:lpstr>
      <vt:lpstr>Presentazione standard di PowerPoint</vt:lpstr>
      <vt:lpstr>Moltiplicazione delle operazioni all’estero (e in Italia?)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nuova finanza per competere</dc:title>
  <dc:creator>Gianluca Toschi</dc:creator>
  <cp:lastModifiedBy>Silvia oliva</cp:lastModifiedBy>
  <cp:revision>23</cp:revision>
  <dcterms:created xsi:type="dcterms:W3CDTF">2019-07-11T08:53:15Z</dcterms:created>
  <dcterms:modified xsi:type="dcterms:W3CDTF">2019-07-22T07:52:14Z</dcterms:modified>
</cp:coreProperties>
</file>